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8" r:id="rId3"/>
  </p:sldIdLst>
  <p:sldSz cx="6858000" cy="9906000" type="A4"/>
  <p:notesSz cx="6735763" cy="9866313"/>
  <p:defaultTextStyle>
    <a:defPPr>
      <a:defRPr lang="ja-JP"/>
    </a:defPPr>
    <a:lvl1pPr marL="0" algn="l" defTabSz="957838" rtl="0" eaLnBrk="1" latinLnBrk="0" hangingPunct="1">
      <a:defRPr kumimoji="1" sz="1900" kern="1200">
        <a:solidFill>
          <a:schemeClr val="tx1"/>
        </a:solidFill>
        <a:latin typeface="+mn-lt"/>
        <a:ea typeface="+mn-ea"/>
        <a:cs typeface="+mn-cs"/>
      </a:defRPr>
    </a:lvl1pPr>
    <a:lvl2pPr marL="478919" algn="l" defTabSz="957838" rtl="0" eaLnBrk="1" latinLnBrk="0" hangingPunct="1">
      <a:defRPr kumimoji="1" sz="1900" kern="1200">
        <a:solidFill>
          <a:schemeClr val="tx1"/>
        </a:solidFill>
        <a:latin typeface="+mn-lt"/>
        <a:ea typeface="+mn-ea"/>
        <a:cs typeface="+mn-cs"/>
      </a:defRPr>
    </a:lvl2pPr>
    <a:lvl3pPr marL="957838" algn="l" defTabSz="957838" rtl="0" eaLnBrk="1" latinLnBrk="0" hangingPunct="1">
      <a:defRPr kumimoji="1" sz="1900" kern="1200">
        <a:solidFill>
          <a:schemeClr val="tx1"/>
        </a:solidFill>
        <a:latin typeface="+mn-lt"/>
        <a:ea typeface="+mn-ea"/>
        <a:cs typeface="+mn-cs"/>
      </a:defRPr>
    </a:lvl3pPr>
    <a:lvl4pPr marL="1436757" algn="l" defTabSz="957838" rtl="0" eaLnBrk="1" latinLnBrk="0" hangingPunct="1">
      <a:defRPr kumimoji="1" sz="1900" kern="1200">
        <a:solidFill>
          <a:schemeClr val="tx1"/>
        </a:solidFill>
        <a:latin typeface="+mn-lt"/>
        <a:ea typeface="+mn-ea"/>
        <a:cs typeface="+mn-cs"/>
      </a:defRPr>
    </a:lvl4pPr>
    <a:lvl5pPr marL="1915677" algn="l" defTabSz="957838" rtl="0" eaLnBrk="1" latinLnBrk="0" hangingPunct="1">
      <a:defRPr kumimoji="1" sz="1900" kern="1200">
        <a:solidFill>
          <a:schemeClr val="tx1"/>
        </a:solidFill>
        <a:latin typeface="+mn-lt"/>
        <a:ea typeface="+mn-ea"/>
        <a:cs typeface="+mn-cs"/>
      </a:defRPr>
    </a:lvl5pPr>
    <a:lvl6pPr marL="2394596" algn="l" defTabSz="957838" rtl="0" eaLnBrk="1" latinLnBrk="0" hangingPunct="1">
      <a:defRPr kumimoji="1" sz="1900" kern="1200">
        <a:solidFill>
          <a:schemeClr val="tx1"/>
        </a:solidFill>
        <a:latin typeface="+mn-lt"/>
        <a:ea typeface="+mn-ea"/>
        <a:cs typeface="+mn-cs"/>
      </a:defRPr>
    </a:lvl6pPr>
    <a:lvl7pPr marL="2873515" algn="l" defTabSz="957838" rtl="0" eaLnBrk="1" latinLnBrk="0" hangingPunct="1">
      <a:defRPr kumimoji="1" sz="1900" kern="1200">
        <a:solidFill>
          <a:schemeClr val="tx1"/>
        </a:solidFill>
        <a:latin typeface="+mn-lt"/>
        <a:ea typeface="+mn-ea"/>
        <a:cs typeface="+mn-cs"/>
      </a:defRPr>
    </a:lvl7pPr>
    <a:lvl8pPr marL="3352434" algn="l" defTabSz="957838" rtl="0" eaLnBrk="1" latinLnBrk="0" hangingPunct="1">
      <a:defRPr kumimoji="1" sz="1900" kern="1200">
        <a:solidFill>
          <a:schemeClr val="tx1"/>
        </a:solidFill>
        <a:latin typeface="+mn-lt"/>
        <a:ea typeface="+mn-ea"/>
        <a:cs typeface="+mn-cs"/>
      </a:defRPr>
    </a:lvl8pPr>
    <a:lvl9pPr marL="3831353" algn="l" defTabSz="957838"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99CC"/>
    <a:srgbClr val="FF6600"/>
    <a:srgbClr val="C1EFFF"/>
    <a:srgbClr val="FFC000"/>
    <a:srgbClr val="336699"/>
    <a:srgbClr val="21C5FF"/>
    <a:srgbClr val="CC00FF"/>
    <a:srgbClr val="0066CC"/>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69" autoAdjust="0"/>
    <p:restoredTop sz="84679" autoAdjust="0"/>
  </p:normalViewPr>
  <p:slideViewPr>
    <p:cSldViewPr>
      <p:cViewPr>
        <p:scale>
          <a:sx n="150" d="100"/>
          <a:sy n="150" d="100"/>
        </p:scale>
        <p:origin x="2004" y="10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C1E6F8B2-7797-4E7E-9FB1-399500C62DC8}" type="datetimeFigureOut">
              <a:rPr kumimoji="1" lang="ja-JP" altLang="en-US" smtClean="0"/>
              <a:t>2023/5/19</a:t>
            </a:fld>
            <a:endParaRPr kumimoji="1" lang="ja-JP" altLang="en-US"/>
          </a:p>
        </p:txBody>
      </p:sp>
      <p:sp>
        <p:nvSpPr>
          <p:cNvPr id="4" name="スライド イメージ プレースホルダー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0B1D6166-AA01-4F3C-88D4-5AA430AC6836}" type="slidenum">
              <a:rPr kumimoji="1" lang="ja-JP" altLang="en-US" smtClean="0"/>
              <a:t>‹#›</a:t>
            </a:fld>
            <a:endParaRPr kumimoji="1" lang="ja-JP" altLang="en-US"/>
          </a:p>
        </p:txBody>
      </p:sp>
    </p:spTree>
    <p:extLst>
      <p:ext uri="{BB962C8B-B14F-4D97-AF65-F5344CB8AC3E}">
        <p14:creationId xmlns:p14="http://schemas.microsoft.com/office/powerpoint/2010/main" val="32060384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rgbClr val="0099CC"/>
        </a:solidFill>
        <a:effectLst/>
      </p:bgPr>
    </p:bg>
    <p:spTree>
      <p:nvGrpSpPr>
        <p:cNvPr id="1" name=""/>
        <p:cNvGrpSpPr/>
        <p:nvPr/>
      </p:nvGrpSpPr>
      <p:grpSpPr>
        <a:xfrm>
          <a:off x="0" y="0"/>
          <a:ext cx="0" cy="0"/>
          <a:chOff x="0" y="0"/>
          <a:chExt cx="0" cy="0"/>
        </a:xfrm>
      </p:grpSpPr>
      <p:sp>
        <p:nvSpPr>
          <p:cNvPr id="7" name="角丸四角形 6"/>
          <p:cNvSpPr/>
          <p:nvPr userDrawn="1"/>
        </p:nvSpPr>
        <p:spPr>
          <a:xfrm>
            <a:off x="135000" y="129361"/>
            <a:ext cx="6588000" cy="9647279"/>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PｺﾞｼｯｸM" panose="020B0600000000000000" pitchFamily="50" charset="-128"/>
                <a:ea typeface="HGPｺﾞｼｯｸM" panose="020B0600000000000000" pitchFamily="50" charset="-128"/>
              </a:rPr>
              <a:t>う</a:t>
            </a:r>
          </a:p>
        </p:txBody>
      </p:sp>
    </p:spTree>
    <p:extLst>
      <p:ext uri="{BB962C8B-B14F-4D97-AF65-F5344CB8AC3E}">
        <p14:creationId xmlns:p14="http://schemas.microsoft.com/office/powerpoint/2010/main" val="422866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216C286-1029-45FD-B2AC-74D66F06D0B9}" type="datetimeFigureOut">
              <a:rPr kumimoji="1" lang="ja-JP" altLang="en-US" smtClean="0"/>
              <a:t>2023/5/19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429B1D7-5BDC-46C0-B747-A413B4F85FDF}" type="slidenum">
              <a:rPr kumimoji="1" lang="ja-JP" altLang="en-US" smtClean="0"/>
              <a:t>‹#›</a:t>
            </a:fld>
            <a:endParaRPr kumimoji="1" lang="ja-JP" altLang="en-US" dirty="0"/>
          </a:p>
        </p:txBody>
      </p:sp>
    </p:spTree>
    <p:extLst>
      <p:ext uri="{BB962C8B-B14F-4D97-AF65-F5344CB8AC3E}">
        <p14:creationId xmlns:p14="http://schemas.microsoft.com/office/powerpoint/2010/main" val="26843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8"/>
            <a:ext cx="1157288" cy="112680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6" y="529698"/>
            <a:ext cx="3357563" cy="112680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216C286-1029-45FD-B2AC-74D66F06D0B9}" type="datetimeFigureOut">
              <a:rPr kumimoji="1" lang="ja-JP" altLang="en-US" smtClean="0"/>
              <a:t>2023/5/19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429B1D7-5BDC-46C0-B747-A413B4F85FDF}" type="slidenum">
              <a:rPr kumimoji="1" lang="ja-JP" altLang="en-US" smtClean="0"/>
              <a:t>‹#›</a:t>
            </a:fld>
            <a:endParaRPr kumimoji="1" lang="ja-JP" altLang="en-US" dirty="0"/>
          </a:p>
        </p:txBody>
      </p:sp>
    </p:spTree>
    <p:extLst>
      <p:ext uri="{BB962C8B-B14F-4D97-AF65-F5344CB8AC3E}">
        <p14:creationId xmlns:p14="http://schemas.microsoft.com/office/powerpoint/2010/main" val="347256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216C286-1029-45FD-B2AC-74D66F06D0B9}" type="datetimeFigureOut">
              <a:rPr kumimoji="1" lang="ja-JP" altLang="en-US" smtClean="0"/>
              <a:t>2023/5/19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429B1D7-5BDC-46C0-B747-A413B4F85FDF}" type="slidenum">
              <a:rPr kumimoji="1" lang="ja-JP" altLang="en-US" smtClean="0"/>
              <a:t>‹#›</a:t>
            </a:fld>
            <a:endParaRPr kumimoji="1" lang="ja-JP" altLang="en-US" dirty="0"/>
          </a:p>
        </p:txBody>
      </p:sp>
    </p:spTree>
    <p:extLst>
      <p:ext uri="{BB962C8B-B14F-4D97-AF65-F5344CB8AC3E}">
        <p14:creationId xmlns:p14="http://schemas.microsoft.com/office/powerpoint/2010/main" val="191598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2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7"/>
            <a:ext cx="5829300" cy="2166936"/>
          </a:xfrm>
        </p:spPr>
        <p:txBody>
          <a:bodyPr anchor="b"/>
          <a:lstStyle>
            <a:lvl1pPr marL="0" indent="0">
              <a:buNone/>
              <a:defRPr sz="2100">
                <a:solidFill>
                  <a:schemeClr val="tx1">
                    <a:tint val="75000"/>
                  </a:schemeClr>
                </a:solidFill>
              </a:defRPr>
            </a:lvl1pPr>
            <a:lvl2pPr marL="478919" indent="0">
              <a:buNone/>
              <a:defRPr sz="1900">
                <a:solidFill>
                  <a:schemeClr val="tx1">
                    <a:tint val="75000"/>
                  </a:schemeClr>
                </a:solidFill>
              </a:defRPr>
            </a:lvl2pPr>
            <a:lvl3pPr marL="957838" indent="0">
              <a:buNone/>
              <a:defRPr sz="1700">
                <a:solidFill>
                  <a:schemeClr val="tx1">
                    <a:tint val="75000"/>
                  </a:schemeClr>
                </a:solidFill>
              </a:defRPr>
            </a:lvl3pPr>
            <a:lvl4pPr marL="1436757" indent="0">
              <a:buNone/>
              <a:defRPr sz="1500">
                <a:solidFill>
                  <a:schemeClr val="tx1">
                    <a:tint val="75000"/>
                  </a:schemeClr>
                </a:solidFill>
              </a:defRPr>
            </a:lvl4pPr>
            <a:lvl5pPr marL="1915677" indent="0">
              <a:buNone/>
              <a:defRPr sz="1500">
                <a:solidFill>
                  <a:schemeClr val="tx1">
                    <a:tint val="75000"/>
                  </a:schemeClr>
                </a:solidFill>
              </a:defRPr>
            </a:lvl5pPr>
            <a:lvl6pPr marL="2394596" indent="0">
              <a:buNone/>
              <a:defRPr sz="1500">
                <a:solidFill>
                  <a:schemeClr val="tx1">
                    <a:tint val="75000"/>
                  </a:schemeClr>
                </a:solidFill>
              </a:defRPr>
            </a:lvl6pPr>
            <a:lvl7pPr marL="2873515" indent="0">
              <a:buNone/>
              <a:defRPr sz="1500">
                <a:solidFill>
                  <a:schemeClr val="tx1">
                    <a:tint val="75000"/>
                  </a:schemeClr>
                </a:solidFill>
              </a:defRPr>
            </a:lvl7pPr>
            <a:lvl8pPr marL="3352434" indent="0">
              <a:buNone/>
              <a:defRPr sz="1500">
                <a:solidFill>
                  <a:schemeClr val="tx1">
                    <a:tint val="75000"/>
                  </a:schemeClr>
                </a:solidFill>
              </a:defRPr>
            </a:lvl8pPr>
            <a:lvl9pPr marL="3831353"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216C286-1029-45FD-B2AC-74D66F06D0B9}" type="datetimeFigureOut">
              <a:rPr kumimoji="1" lang="ja-JP" altLang="en-US" smtClean="0"/>
              <a:t>2023/5/19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429B1D7-5BDC-46C0-B747-A413B4F85FDF}" type="slidenum">
              <a:rPr kumimoji="1" lang="ja-JP" altLang="en-US" smtClean="0"/>
              <a:t>‹#›</a:t>
            </a:fld>
            <a:endParaRPr kumimoji="1" lang="ja-JP" altLang="en-US" dirty="0"/>
          </a:p>
        </p:txBody>
      </p:sp>
    </p:spTree>
    <p:extLst>
      <p:ext uri="{BB962C8B-B14F-4D97-AF65-F5344CB8AC3E}">
        <p14:creationId xmlns:p14="http://schemas.microsoft.com/office/powerpoint/2010/main" val="89405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6" y="3081867"/>
            <a:ext cx="2257425" cy="871590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1" y="3081867"/>
            <a:ext cx="2257425" cy="8715905"/>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216C286-1029-45FD-B2AC-74D66F06D0B9}" type="datetimeFigureOut">
              <a:rPr kumimoji="1" lang="ja-JP" altLang="en-US" smtClean="0"/>
              <a:t>2023/5/19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429B1D7-5BDC-46C0-B747-A413B4F85FDF}" type="slidenum">
              <a:rPr kumimoji="1" lang="ja-JP" altLang="en-US" smtClean="0"/>
              <a:t>‹#›</a:t>
            </a:fld>
            <a:endParaRPr kumimoji="1" lang="ja-JP" altLang="en-US" dirty="0"/>
          </a:p>
        </p:txBody>
      </p:sp>
    </p:spTree>
    <p:extLst>
      <p:ext uri="{BB962C8B-B14F-4D97-AF65-F5344CB8AC3E}">
        <p14:creationId xmlns:p14="http://schemas.microsoft.com/office/powerpoint/2010/main" val="165966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700"/>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1" y="2217386"/>
            <a:ext cx="3030141" cy="924101"/>
          </a:xfrm>
        </p:spPr>
        <p:txBody>
          <a:bodyPr anchor="b"/>
          <a:lstStyle>
            <a:lvl1pPr marL="0" indent="0">
              <a:buNone/>
              <a:defRPr sz="2500" b="1"/>
            </a:lvl1pPr>
            <a:lvl2pPr marL="478919" indent="0">
              <a:buNone/>
              <a:defRPr sz="2100" b="1"/>
            </a:lvl2pPr>
            <a:lvl3pPr marL="957838" indent="0">
              <a:buNone/>
              <a:defRPr sz="1900" b="1"/>
            </a:lvl3pPr>
            <a:lvl4pPr marL="1436757" indent="0">
              <a:buNone/>
              <a:defRPr sz="1700" b="1"/>
            </a:lvl4pPr>
            <a:lvl5pPr marL="1915677" indent="0">
              <a:buNone/>
              <a:defRPr sz="1700" b="1"/>
            </a:lvl5pPr>
            <a:lvl6pPr marL="2394596" indent="0">
              <a:buNone/>
              <a:defRPr sz="1700" b="1"/>
            </a:lvl6pPr>
            <a:lvl7pPr marL="2873515" indent="0">
              <a:buNone/>
              <a:defRPr sz="1700" b="1"/>
            </a:lvl7pPr>
            <a:lvl8pPr marL="3352434" indent="0">
              <a:buNone/>
              <a:defRPr sz="1700" b="1"/>
            </a:lvl8pPr>
            <a:lvl9pPr marL="3831353" indent="0">
              <a:buNone/>
              <a:defRPr sz="17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1" y="3141486"/>
            <a:ext cx="3030141" cy="5707416"/>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2500" b="1"/>
            </a:lvl1pPr>
            <a:lvl2pPr marL="478919" indent="0">
              <a:buNone/>
              <a:defRPr sz="2100" b="1"/>
            </a:lvl2pPr>
            <a:lvl3pPr marL="957838" indent="0">
              <a:buNone/>
              <a:defRPr sz="1900" b="1"/>
            </a:lvl3pPr>
            <a:lvl4pPr marL="1436757" indent="0">
              <a:buNone/>
              <a:defRPr sz="1700" b="1"/>
            </a:lvl4pPr>
            <a:lvl5pPr marL="1915677" indent="0">
              <a:buNone/>
              <a:defRPr sz="1700" b="1"/>
            </a:lvl5pPr>
            <a:lvl6pPr marL="2394596" indent="0">
              <a:buNone/>
              <a:defRPr sz="1700" b="1"/>
            </a:lvl6pPr>
            <a:lvl7pPr marL="2873515" indent="0">
              <a:buNone/>
              <a:defRPr sz="1700" b="1"/>
            </a:lvl7pPr>
            <a:lvl8pPr marL="3352434" indent="0">
              <a:buNone/>
              <a:defRPr sz="1700" b="1"/>
            </a:lvl8pPr>
            <a:lvl9pPr marL="3831353" indent="0">
              <a:buNone/>
              <a:defRPr sz="17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216C286-1029-45FD-B2AC-74D66F06D0B9}" type="datetimeFigureOut">
              <a:rPr kumimoji="1" lang="ja-JP" altLang="en-US" smtClean="0"/>
              <a:t>2023/5/19</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C429B1D7-5BDC-46C0-B747-A413B4F85FDF}" type="slidenum">
              <a:rPr kumimoji="1" lang="ja-JP" altLang="en-US" smtClean="0"/>
              <a:t>‹#›</a:t>
            </a:fld>
            <a:endParaRPr kumimoji="1" lang="ja-JP" altLang="en-US" dirty="0"/>
          </a:p>
        </p:txBody>
      </p:sp>
    </p:spTree>
    <p:extLst>
      <p:ext uri="{BB962C8B-B14F-4D97-AF65-F5344CB8AC3E}">
        <p14:creationId xmlns:p14="http://schemas.microsoft.com/office/powerpoint/2010/main" val="371092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216C286-1029-45FD-B2AC-74D66F06D0B9}" type="datetimeFigureOut">
              <a:rPr kumimoji="1" lang="ja-JP" altLang="en-US" smtClean="0"/>
              <a:t>2023/5/19</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C429B1D7-5BDC-46C0-B747-A413B4F85FDF}" type="slidenum">
              <a:rPr kumimoji="1" lang="ja-JP" altLang="en-US" smtClean="0"/>
              <a:t>‹#›</a:t>
            </a:fld>
            <a:endParaRPr kumimoji="1" lang="ja-JP" altLang="en-US" dirty="0"/>
          </a:p>
        </p:txBody>
      </p:sp>
    </p:spTree>
    <p:extLst>
      <p:ext uri="{BB962C8B-B14F-4D97-AF65-F5344CB8AC3E}">
        <p14:creationId xmlns:p14="http://schemas.microsoft.com/office/powerpoint/2010/main" val="347658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216C286-1029-45FD-B2AC-74D66F06D0B9}" type="datetimeFigureOut">
              <a:rPr kumimoji="1" lang="ja-JP" altLang="en-US" smtClean="0"/>
              <a:t>2023/5/19</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C429B1D7-5BDC-46C0-B747-A413B4F85FDF}" type="slidenum">
              <a:rPr kumimoji="1" lang="ja-JP" altLang="en-US" smtClean="0"/>
              <a:t>‹#›</a:t>
            </a:fld>
            <a:endParaRPr kumimoji="1" lang="ja-JP" altLang="en-US" dirty="0"/>
          </a:p>
        </p:txBody>
      </p:sp>
    </p:spTree>
    <p:extLst>
      <p:ext uri="{BB962C8B-B14F-4D97-AF65-F5344CB8AC3E}">
        <p14:creationId xmlns:p14="http://schemas.microsoft.com/office/powerpoint/2010/main" val="2195611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6"/>
          </a:xfrm>
        </p:spPr>
        <p:txBody>
          <a:bodyPr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94407"/>
            <a:ext cx="3833813" cy="8454497"/>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500"/>
            </a:lvl1pPr>
            <a:lvl2pPr marL="478919" indent="0">
              <a:buNone/>
              <a:defRPr sz="1300"/>
            </a:lvl2pPr>
            <a:lvl3pPr marL="957838" indent="0">
              <a:buNone/>
              <a:defRPr sz="1000"/>
            </a:lvl3pPr>
            <a:lvl4pPr marL="1436757" indent="0">
              <a:buNone/>
              <a:defRPr sz="900"/>
            </a:lvl4pPr>
            <a:lvl5pPr marL="1915677" indent="0">
              <a:buNone/>
              <a:defRPr sz="900"/>
            </a:lvl5pPr>
            <a:lvl6pPr marL="2394596" indent="0">
              <a:buNone/>
              <a:defRPr sz="900"/>
            </a:lvl6pPr>
            <a:lvl7pPr marL="2873515" indent="0">
              <a:buNone/>
              <a:defRPr sz="900"/>
            </a:lvl7pPr>
            <a:lvl8pPr marL="3352434" indent="0">
              <a:buNone/>
              <a:defRPr sz="900"/>
            </a:lvl8pPr>
            <a:lvl9pPr marL="3831353"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216C286-1029-45FD-B2AC-74D66F06D0B9}" type="datetimeFigureOut">
              <a:rPr kumimoji="1" lang="ja-JP" altLang="en-US" smtClean="0"/>
              <a:t>2023/5/19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429B1D7-5BDC-46C0-B747-A413B4F85FDF}" type="slidenum">
              <a:rPr kumimoji="1" lang="ja-JP" altLang="en-US" smtClean="0"/>
              <a:t>‹#›</a:t>
            </a:fld>
            <a:endParaRPr kumimoji="1" lang="ja-JP" altLang="en-US" dirty="0"/>
          </a:p>
        </p:txBody>
      </p:sp>
    </p:spTree>
    <p:extLst>
      <p:ext uri="{BB962C8B-B14F-4D97-AF65-F5344CB8AC3E}">
        <p14:creationId xmlns:p14="http://schemas.microsoft.com/office/powerpoint/2010/main" val="44736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p:spPr>
        <p:txBody>
          <a:bodyPr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400"/>
            </a:lvl1pPr>
            <a:lvl2pPr marL="478919" indent="0">
              <a:buNone/>
              <a:defRPr sz="2900"/>
            </a:lvl2pPr>
            <a:lvl3pPr marL="957838" indent="0">
              <a:buNone/>
              <a:defRPr sz="2500"/>
            </a:lvl3pPr>
            <a:lvl4pPr marL="1436757" indent="0">
              <a:buNone/>
              <a:defRPr sz="2100"/>
            </a:lvl4pPr>
            <a:lvl5pPr marL="1915677" indent="0">
              <a:buNone/>
              <a:defRPr sz="2100"/>
            </a:lvl5pPr>
            <a:lvl6pPr marL="2394596" indent="0">
              <a:buNone/>
              <a:defRPr sz="2100"/>
            </a:lvl6pPr>
            <a:lvl7pPr marL="2873515" indent="0">
              <a:buNone/>
              <a:defRPr sz="2100"/>
            </a:lvl7pPr>
            <a:lvl8pPr marL="3352434" indent="0">
              <a:buNone/>
              <a:defRPr sz="2100"/>
            </a:lvl8pPr>
            <a:lvl9pPr marL="3831353" indent="0">
              <a:buNone/>
              <a:defRPr sz="2100"/>
            </a:lvl9pPr>
          </a:lstStyle>
          <a:p>
            <a:endParaRPr kumimoji="1" lang="ja-JP" altLang="en-US" dirty="0"/>
          </a:p>
        </p:txBody>
      </p:sp>
      <p:sp>
        <p:nvSpPr>
          <p:cNvPr id="4" name="テキスト プレースホルダー 3"/>
          <p:cNvSpPr>
            <a:spLocks noGrp="1"/>
          </p:cNvSpPr>
          <p:nvPr>
            <p:ph type="body" sz="half" idx="2"/>
          </p:nvPr>
        </p:nvSpPr>
        <p:spPr>
          <a:xfrm>
            <a:off x="1344216" y="7752823"/>
            <a:ext cx="4114800" cy="1162578"/>
          </a:xfrm>
        </p:spPr>
        <p:txBody>
          <a:bodyPr/>
          <a:lstStyle>
            <a:lvl1pPr marL="0" indent="0">
              <a:buNone/>
              <a:defRPr sz="1500"/>
            </a:lvl1pPr>
            <a:lvl2pPr marL="478919" indent="0">
              <a:buNone/>
              <a:defRPr sz="1300"/>
            </a:lvl2pPr>
            <a:lvl3pPr marL="957838" indent="0">
              <a:buNone/>
              <a:defRPr sz="1000"/>
            </a:lvl3pPr>
            <a:lvl4pPr marL="1436757" indent="0">
              <a:buNone/>
              <a:defRPr sz="900"/>
            </a:lvl4pPr>
            <a:lvl5pPr marL="1915677" indent="0">
              <a:buNone/>
              <a:defRPr sz="900"/>
            </a:lvl5pPr>
            <a:lvl6pPr marL="2394596" indent="0">
              <a:buNone/>
              <a:defRPr sz="900"/>
            </a:lvl6pPr>
            <a:lvl7pPr marL="2873515" indent="0">
              <a:buNone/>
              <a:defRPr sz="900"/>
            </a:lvl7pPr>
            <a:lvl8pPr marL="3352434" indent="0">
              <a:buNone/>
              <a:defRPr sz="900"/>
            </a:lvl8pPr>
            <a:lvl9pPr marL="3831353"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216C286-1029-45FD-B2AC-74D66F06D0B9}" type="datetimeFigureOut">
              <a:rPr kumimoji="1" lang="ja-JP" altLang="en-US" smtClean="0"/>
              <a:t>2023/5/19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C429B1D7-5BDC-46C0-B747-A413B4F85FDF}" type="slidenum">
              <a:rPr kumimoji="1" lang="ja-JP" altLang="en-US" smtClean="0"/>
              <a:t>‹#›</a:t>
            </a:fld>
            <a:endParaRPr kumimoji="1" lang="ja-JP" altLang="en-US" dirty="0"/>
          </a:p>
        </p:txBody>
      </p:sp>
    </p:spTree>
    <p:extLst>
      <p:ext uri="{BB962C8B-B14F-4D97-AF65-F5344CB8AC3E}">
        <p14:creationId xmlns:p14="http://schemas.microsoft.com/office/powerpoint/2010/main" val="2699736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700"/>
            <a:ext cx="6172200" cy="1651000"/>
          </a:xfrm>
          <a:prstGeom prst="rect">
            <a:avLst/>
          </a:prstGeom>
        </p:spPr>
        <p:txBody>
          <a:bodyPr vert="horz" lIns="95784" tIns="47892" rIns="95784" bIns="47892"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3"/>
            <a:ext cx="6172200" cy="6537501"/>
          </a:xfrm>
          <a:prstGeom prst="rect">
            <a:avLst/>
          </a:prstGeom>
        </p:spPr>
        <p:txBody>
          <a:bodyPr vert="horz" lIns="95784" tIns="47892" rIns="95784" bIns="47892"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5784" tIns="47892" rIns="95784" bIns="47892" rtlCol="0" anchor="ctr"/>
          <a:lstStyle>
            <a:lvl1pPr algn="l">
              <a:defRPr sz="1300">
                <a:solidFill>
                  <a:schemeClr val="tx1">
                    <a:tint val="75000"/>
                  </a:schemeClr>
                </a:solidFill>
              </a:defRPr>
            </a:lvl1pPr>
          </a:lstStyle>
          <a:p>
            <a:fld id="{6216C286-1029-45FD-B2AC-74D66F06D0B9}" type="datetimeFigureOut">
              <a:rPr kumimoji="1" lang="ja-JP" altLang="en-US" smtClean="0"/>
              <a:t>2023/5/19</a:t>
            </a:fld>
            <a:endParaRPr kumimoji="1" lang="ja-JP" altLang="en-US" dirty="0"/>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5784" tIns="47892" rIns="95784" bIns="47892" rtlCol="0" anchor="ctr"/>
          <a:lstStyle>
            <a:lvl1pPr algn="ctr">
              <a:defRPr sz="13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4914900" y="9181396"/>
            <a:ext cx="1600200" cy="527402"/>
          </a:xfrm>
          <a:prstGeom prst="rect">
            <a:avLst/>
          </a:prstGeom>
        </p:spPr>
        <p:txBody>
          <a:bodyPr vert="horz" lIns="95784" tIns="47892" rIns="95784" bIns="47892" rtlCol="0" anchor="ctr"/>
          <a:lstStyle>
            <a:lvl1pPr algn="r">
              <a:defRPr sz="1300">
                <a:solidFill>
                  <a:schemeClr val="tx1">
                    <a:tint val="75000"/>
                  </a:schemeClr>
                </a:solidFill>
              </a:defRPr>
            </a:lvl1pPr>
          </a:lstStyle>
          <a:p>
            <a:fld id="{C429B1D7-5BDC-46C0-B747-A413B4F85FDF}" type="slidenum">
              <a:rPr kumimoji="1" lang="ja-JP" altLang="en-US" smtClean="0"/>
              <a:t>‹#›</a:t>
            </a:fld>
            <a:endParaRPr kumimoji="1" lang="ja-JP" altLang="en-US" dirty="0"/>
          </a:p>
        </p:txBody>
      </p:sp>
      <p:sp>
        <p:nvSpPr>
          <p:cNvPr id="7" name="正方形/長方形 6"/>
          <p:cNvSpPr/>
          <p:nvPr userDrawn="1"/>
        </p:nvSpPr>
        <p:spPr>
          <a:xfrm>
            <a:off x="0" y="0"/>
            <a:ext cx="6858000" cy="9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5784" tIns="47892" rIns="95784" bIns="47892" rtlCol="0" anchor="ctr"/>
          <a:lstStyle/>
          <a:p>
            <a:pPr algn="ctr"/>
            <a:endParaRPr kumimoji="1" lang="ja-JP" altLang="en-US" dirty="0"/>
          </a:p>
        </p:txBody>
      </p:sp>
    </p:spTree>
    <p:extLst>
      <p:ext uri="{BB962C8B-B14F-4D97-AF65-F5344CB8AC3E}">
        <p14:creationId xmlns:p14="http://schemas.microsoft.com/office/powerpoint/2010/main" val="4262037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57838" rtl="0" eaLnBrk="1" latinLnBrk="0" hangingPunct="1">
        <a:spcBef>
          <a:spcPct val="0"/>
        </a:spcBef>
        <a:buNone/>
        <a:defRPr kumimoji="1" sz="4600" kern="1200">
          <a:solidFill>
            <a:schemeClr val="tx1"/>
          </a:solidFill>
          <a:latin typeface="+mj-lt"/>
          <a:ea typeface="+mj-ea"/>
          <a:cs typeface="+mj-cs"/>
        </a:defRPr>
      </a:lvl1pPr>
    </p:titleStyle>
    <p:bodyStyle>
      <a:lvl1pPr marL="359189" indent="-359189" algn="l" defTabSz="957838"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778244" indent="-299324" algn="l" defTabSz="957838"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97298" indent="-239460" algn="l" defTabSz="957838"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76217" indent="-239460" algn="l" defTabSz="957838"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55136" indent="-239460" algn="l" defTabSz="957838"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34055" indent="-239460" algn="l" defTabSz="957838"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12975" indent="-239460" algn="l" defTabSz="957838"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91894" indent="-239460" algn="l" defTabSz="957838"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70813" indent="-239460" algn="l" defTabSz="957838"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57838" rtl="0" eaLnBrk="1" latinLnBrk="0" hangingPunct="1">
        <a:defRPr kumimoji="1" sz="1900" kern="1200">
          <a:solidFill>
            <a:schemeClr val="tx1"/>
          </a:solidFill>
          <a:latin typeface="+mn-lt"/>
          <a:ea typeface="+mn-ea"/>
          <a:cs typeface="+mn-cs"/>
        </a:defRPr>
      </a:lvl1pPr>
      <a:lvl2pPr marL="478919" algn="l" defTabSz="957838" rtl="0" eaLnBrk="1" latinLnBrk="0" hangingPunct="1">
        <a:defRPr kumimoji="1" sz="1900" kern="1200">
          <a:solidFill>
            <a:schemeClr val="tx1"/>
          </a:solidFill>
          <a:latin typeface="+mn-lt"/>
          <a:ea typeface="+mn-ea"/>
          <a:cs typeface="+mn-cs"/>
        </a:defRPr>
      </a:lvl2pPr>
      <a:lvl3pPr marL="957838" algn="l" defTabSz="957838" rtl="0" eaLnBrk="1" latinLnBrk="0" hangingPunct="1">
        <a:defRPr kumimoji="1" sz="1900" kern="1200">
          <a:solidFill>
            <a:schemeClr val="tx1"/>
          </a:solidFill>
          <a:latin typeface="+mn-lt"/>
          <a:ea typeface="+mn-ea"/>
          <a:cs typeface="+mn-cs"/>
        </a:defRPr>
      </a:lvl3pPr>
      <a:lvl4pPr marL="1436757" algn="l" defTabSz="957838" rtl="0" eaLnBrk="1" latinLnBrk="0" hangingPunct="1">
        <a:defRPr kumimoji="1" sz="1900" kern="1200">
          <a:solidFill>
            <a:schemeClr val="tx1"/>
          </a:solidFill>
          <a:latin typeface="+mn-lt"/>
          <a:ea typeface="+mn-ea"/>
          <a:cs typeface="+mn-cs"/>
        </a:defRPr>
      </a:lvl4pPr>
      <a:lvl5pPr marL="1915677" algn="l" defTabSz="957838" rtl="0" eaLnBrk="1" latinLnBrk="0" hangingPunct="1">
        <a:defRPr kumimoji="1" sz="1900" kern="1200">
          <a:solidFill>
            <a:schemeClr val="tx1"/>
          </a:solidFill>
          <a:latin typeface="+mn-lt"/>
          <a:ea typeface="+mn-ea"/>
          <a:cs typeface="+mn-cs"/>
        </a:defRPr>
      </a:lvl5pPr>
      <a:lvl6pPr marL="2394596" algn="l" defTabSz="957838" rtl="0" eaLnBrk="1" latinLnBrk="0" hangingPunct="1">
        <a:defRPr kumimoji="1" sz="1900" kern="1200">
          <a:solidFill>
            <a:schemeClr val="tx1"/>
          </a:solidFill>
          <a:latin typeface="+mn-lt"/>
          <a:ea typeface="+mn-ea"/>
          <a:cs typeface="+mn-cs"/>
        </a:defRPr>
      </a:lvl6pPr>
      <a:lvl7pPr marL="2873515" algn="l" defTabSz="957838" rtl="0" eaLnBrk="1" latinLnBrk="0" hangingPunct="1">
        <a:defRPr kumimoji="1" sz="1900" kern="1200">
          <a:solidFill>
            <a:schemeClr val="tx1"/>
          </a:solidFill>
          <a:latin typeface="+mn-lt"/>
          <a:ea typeface="+mn-ea"/>
          <a:cs typeface="+mn-cs"/>
        </a:defRPr>
      </a:lvl7pPr>
      <a:lvl8pPr marL="3352434" algn="l" defTabSz="957838" rtl="0" eaLnBrk="1" latinLnBrk="0" hangingPunct="1">
        <a:defRPr kumimoji="1" sz="1900" kern="1200">
          <a:solidFill>
            <a:schemeClr val="tx1"/>
          </a:solidFill>
          <a:latin typeface="+mn-lt"/>
          <a:ea typeface="+mn-ea"/>
          <a:cs typeface="+mn-cs"/>
        </a:defRPr>
      </a:lvl8pPr>
      <a:lvl9pPr marL="3831353" algn="l" defTabSz="957838"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sp>
        <p:nvSpPr>
          <p:cNvPr id="12" name="正方形/長方形 11"/>
          <p:cNvSpPr/>
          <p:nvPr/>
        </p:nvSpPr>
        <p:spPr>
          <a:xfrm>
            <a:off x="116632" y="8756357"/>
            <a:ext cx="6618675" cy="877163"/>
          </a:xfrm>
          <a:prstGeom prst="rect">
            <a:avLst/>
          </a:prstGeom>
        </p:spPr>
        <p:txBody>
          <a:bodyPr wrap="square">
            <a:spAutoFit/>
          </a:bodyPr>
          <a:lstStyle/>
          <a:p>
            <a:pPr algn="ctr">
              <a:spcBef>
                <a:spcPts val="600"/>
              </a:spcBef>
            </a:pPr>
            <a:r>
              <a:rPr lang="ja-JP" altLang="en-US"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藤原淳税理士事務所</a:t>
            </a:r>
            <a:endParaRPr lang="en-US" altLang="ja-JP" b="1" dirty="0">
              <a:ln w="10541" cmpd="sng">
                <a:noFill/>
                <a:prstDash val="solid"/>
              </a:ln>
              <a:solidFill>
                <a:srgbClr val="0099CC"/>
              </a:solidFill>
              <a:latin typeface="BIZ UDPゴシック" panose="020B0400000000000000" pitchFamily="50" charset="-128"/>
              <a:ea typeface="BIZ UDPゴシック" panose="020B0400000000000000" pitchFamily="50" charset="-128"/>
            </a:endParaRPr>
          </a:p>
          <a:p>
            <a:pPr algn="ctr">
              <a:spcBef>
                <a:spcPts val="600"/>
              </a:spcBef>
            </a:pPr>
            <a:r>
              <a:rPr lang="en-US" altLang="ja-JP" sz="11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TEL</a:t>
            </a:r>
            <a:r>
              <a:rPr lang="ja-JP" altLang="en-US" sz="11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a:t>
            </a:r>
            <a:r>
              <a:rPr lang="en-US" altLang="ja-JP" sz="11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050-3580-3553</a:t>
            </a:r>
            <a:r>
              <a:rPr lang="ja-JP" altLang="en-US" sz="11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　</a:t>
            </a:r>
            <a:r>
              <a:rPr lang="en-US" altLang="ja-JP" sz="11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MAIL</a:t>
            </a:r>
            <a:r>
              <a:rPr lang="ja-JP" altLang="en-US" sz="11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a:t>
            </a:r>
            <a:r>
              <a:rPr lang="en-US" altLang="ja-JP" sz="11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info@fujiwaraoffice.net</a:t>
            </a:r>
          </a:p>
          <a:p>
            <a:pPr algn="ctr">
              <a:spcBef>
                <a:spcPts val="600"/>
              </a:spcBef>
            </a:pPr>
            <a:r>
              <a:rPr lang="ja-JP" altLang="en-US" sz="11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a:t>
            </a:r>
            <a:r>
              <a:rPr lang="en-US" altLang="ja-JP" sz="11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254-0811</a:t>
            </a:r>
            <a:r>
              <a:rPr lang="ja-JP" altLang="en-US" sz="11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　神奈川県平塚市八重咲町</a:t>
            </a:r>
            <a:r>
              <a:rPr lang="en-US" altLang="ja-JP" sz="11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23</a:t>
            </a:r>
            <a:r>
              <a:rPr lang="ja-JP" altLang="en-US" sz="11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番</a:t>
            </a:r>
            <a:r>
              <a:rPr lang="en-US" altLang="ja-JP" sz="11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14</a:t>
            </a:r>
            <a:r>
              <a:rPr lang="ja-JP" altLang="en-US" sz="11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a:t>
            </a:r>
            <a:r>
              <a:rPr lang="en-US" altLang="ja-JP" sz="11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104</a:t>
            </a:r>
            <a:r>
              <a:rPr lang="ja-JP" altLang="en-US" sz="11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号</a:t>
            </a:r>
          </a:p>
        </p:txBody>
      </p:sp>
      <p:sp>
        <p:nvSpPr>
          <p:cNvPr id="16" name="テキスト ボックス 15"/>
          <p:cNvSpPr txBox="1"/>
          <p:nvPr/>
        </p:nvSpPr>
        <p:spPr>
          <a:xfrm>
            <a:off x="880456" y="479212"/>
            <a:ext cx="5097088" cy="369332"/>
          </a:xfrm>
          <a:prstGeom prst="rect">
            <a:avLst/>
          </a:prstGeom>
          <a:noFill/>
        </p:spPr>
        <p:txBody>
          <a:bodyPr wrap="square" rtlCol="0">
            <a:spAutoFit/>
          </a:bodyPr>
          <a:lstStyle/>
          <a:p>
            <a:pPr algn="ctr">
              <a:spcAft>
                <a:spcPts val="200"/>
              </a:spcAft>
            </a:pPr>
            <a:r>
              <a:rPr lang="ja-JP" altLang="en-US" sz="1800" b="1" dirty="0">
                <a:ln w="76200">
                  <a:noFill/>
                </a:ln>
                <a:solidFill>
                  <a:schemeClr val="tx1">
                    <a:lumMod val="50000"/>
                    <a:lumOff val="50000"/>
                  </a:schemeClr>
                </a:solidFill>
                <a:effectLst/>
                <a:latin typeface="BIZ UDPゴシック" panose="020B0400000000000000" pitchFamily="50" charset="-128"/>
                <a:ea typeface="BIZ UDPゴシック" panose="020B0400000000000000" pitchFamily="50" charset="-128"/>
              </a:rPr>
              <a:t>ポストコロナ持続的発展計画策定支援サービス</a:t>
            </a:r>
            <a:endParaRPr lang="en-US" altLang="ja-JP" sz="1800" b="1" dirty="0">
              <a:ln w="76200">
                <a:noFill/>
              </a:ln>
              <a:solidFill>
                <a:schemeClr val="tx1">
                  <a:lumMod val="50000"/>
                  <a:lumOff val="50000"/>
                </a:schemeClr>
              </a:solidFill>
              <a:effectLst/>
              <a:latin typeface="BIZ UDPゴシック" panose="020B0400000000000000" pitchFamily="50" charset="-128"/>
              <a:ea typeface="BIZ UDPゴシック" panose="020B0400000000000000" pitchFamily="50" charset="-128"/>
            </a:endParaRPr>
          </a:p>
        </p:txBody>
      </p:sp>
      <p:sp>
        <p:nvSpPr>
          <p:cNvPr id="17" name="テキスト ボックス 16"/>
          <p:cNvSpPr txBox="1"/>
          <p:nvPr/>
        </p:nvSpPr>
        <p:spPr>
          <a:xfrm>
            <a:off x="1148568" y="6465168"/>
            <a:ext cx="4560864" cy="307777"/>
          </a:xfrm>
          <a:prstGeom prst="rect">
            <a:avLst/>
          </a:prstGeom>
          <a:noFill/>
        </p:spPr>
        <p:txBody>
          <a:bodyPr wrap="none" rtlCol="0">
            <a:spAutoFit/>
          </a:bodyPr>
          <a:lstStyle/>
          <a:p>
            <a:pPr algn="ct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ポストコロナ持続的発展計画（早期経営改善計画）とは</a:t>
            </a: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8" name="テキスト ボックス 17"/>
          <p:cNvSpPr txBox="1"/>
          <p:nvPr/>
        </p:nvSpPr>
        <p:spPr>
          <a:xfrm>
            <a:off x="477000" y="6969224"/>
            <a:ext cx="5904000" cy="1061829"/>
          </a:xfrm>
          <a:prstGeom prst="rect">
            <a:avLst/>
          </a:prstGeom>
          <a:noFill/>
        </p:spPr>
        <p:txBody>
          <a:bodyPr wrap="square" rtlCol="0">
            <a:spAutoFit/>
          </a:bodyPr>
          <a:lstStyle/>
          <a:p>
            <a:pPr algn="just">
              <a:lnSpc>
                <a:spcPct val="150000"/>
              </a:lnSpc>
            </a:pPr>
            <a:r>
              <a:rPr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資金繰りの管理や自社の経営状況の把握などの基本的な経営改善に取り組む中小企業者等が、国が認定した税理士などの専門家の支援を受けて資金繰り計画やビジネスモデル俯瞰図、アクションプランといった内容の経営改善計画を策定する際、</a:t>
            </a:r>
            <a:r>
              <a:rPr lang="ja-JP" altLang="en-US" sz="1050" b="1" dirty="0">
                <a:solidFill>
                  <a:srgbClr val="FF9933"/>
                </a:solidFill>
                <a:latin typeface="BIZ UDPゴシック" panose="020B0400000000000000" pitchFamily="50" charset="-128"/>
                <a:ea typeface="BIZ UDPゴシック" panose="020B0400000000000000" pitchFamily="50" charset="-128"/>
              </a:rPr>
              <a:t>その費用の</a:t>
            </a:r>
            <a:r>
              <a:rPr lang="en-US" altLang="ja-JP" sz="1050" b="1" dirty="0">
                <a:solidFill>
                  <a:srgbClr val="FF9933"/>
                </a:solidFill>
                <a:latin typeface="BIZ UDPゴシック" panose="020B0400000000000000" pitchFamily="50" charset="-128"/>
                <a:ea typeface="BIZ UDPゴシック" panose="020B0400000000000000" pitchFamily="50" charset="-128"/>
              </a:rPr>
              <a:t>2/3</a:t>
            </a:r>
            <a:r>
              <a:rPr lang="ja-JP" altLang="en-US" sz="1050" b="1" dirty="0">
                <a:solidFill>
                  <a:srgbClr val="FF9933"/>
                </a:solidFill>
                <a:latin typeface="BIZ UDPゴシック" panose="020B0400000000000000" pitchFamily="50" charset="-128"/>
                <a:ea typeface="BIZ UDPゴシック" panose="020B0400000000000000" pitchFamily="50" charset="-128"/>
              </a:rPr>
              <a:t>を補助する</a:t>
            </a:r>
            <a:r>
              <a:rPr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ことで、中小企業者等の早期の経営改善を促すものです。</a:t>
            </a:r>
            <a:endPar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2" name="テキスト ボックス 21"/>
          <p:cNvSpPr txBox="1"/>
          <p:nvPr/>
        </p:nvSpPr>
        <p:spPr>
          <a:xfrm>
            <a:off x="127900" y="983849"/>
            <a:ext cx="6602201" cy="1349087"/>
          </a:xfrm>
          <a:prstGeom prst="rect">
            <a:avLst/>
          </a:prstGeom>
          <a:noFill/>
        </p:spPr>
        <p:txBody>
          <a:bodyPr wrap="square" rtlCol="0">
            <a:spAutoFit/>
          </a:bodyPr>
          <a:lstStyle/>
          <a:p>
            <a:pPr algn="ctr">
              <a:spcAft>
                <a:spcPts val="200"/>
              </a:spcAft>
            </a:pPr>
            <a:r>
              <a:rPr lang="ja-JP" altLang="en-US" sz="4000" b="1" dirty="0">
                <a:ln w="76200">
                  <a:noFill/>
                </a:ln>
                <a:solidFill>
                  <a:srgbClr val="0099CC"/>
                </a:solidFill>
                <a:effectLst>
                  <a:glow rad="127000">
                    <a:schemeClr val="bg1"/>
                  </a:glow>
                </a:effectLst>
                <a:latin typeface="メイリオ" panose="020B0604030504040204" pitchFamily="50" charset="-128"/>
                <a:ea typeface="メイリオ" panose="020B0604030504040204" pitchFamily="50" charset="-128"/>
              </a:rPr>
              <a:t>資金繰りについて</a:t>
            </a:r>
            <a:endParaRPr lang="en-US" altLang="ja-JP" sz="4000" b="1" dirty="0">
              <a:ln w="76200">
                <a:noFill/>
              </a:ln>
              <a:solidFill>
                <a:srgbClr val="0099CC"/>
              </a:solidFill>
              <a:effectLst>
                <a:glow rad="127000">
                  <a:schemeClr val="bg1"/>
                </a:glow>
              </a:effectLst>
              <a:latin typeface="メイリオ" panose="020B0604030504040204" pitchFamily="50" charset="-128"/>
              <a:ea typeface="メイリオ" panose="020B0604030504040204" pitchFamily="50" charset="-128"/>
            </a:endParaRPr>
          </a:p>
          <a:p>
            <a:pPr algn="ctr">
              <a:spcAft>
                <a:spcPts val="200"/>
              </a:spcAft>
            </a:pPr>
            <a:r>
              <a:rPr lang="ja-JP" altLang="en-US" sz="4000" b="1" dirty="0">
                <a:ln w="76200">
                  <a:noFill/>
                </a:ln>
                <a:solidFill>
                  <a:srgbClr val="0099CC"/>
                </a:solidFill>
                <a:effectLst>
                  <a:glow rad="127000">
                    <a:schemeClr val="bg1"/>
                  </a:glow>
                </a:effectLst>
                <a:latin typeface="メイリオ" panose="020B0604030504040204" pitchFamily="50" charset="-128"/>
                <a:ea typeface="メイリオ" panose="020B0604030504040204" pitchFamily="50" charset="-128"/>
              </a:rPr>
              <a:t>お困りですか？</a:t>
            </a:r>
            <a:endParaRPr lang="en-US" altLang="ja-JP" sz="4000" b="1" dirty="0">
              <a:ln w="76200">
                <a:noFill/>
              </a:ln>
              <a:solidFill>
                <a:srgbClr val="0099CC"/>
              </a:solidFill>
              <a:effectLst>
                <a:glow rad="127000">
                  <a:schemeClr val="bg1"/>
                </a:glow>
              </a:effectLst>
              <a:latin typeface="メイリオ" panose="020B0604030504040204" pitchFamily="50" charset="-128"/>
              <a:ea typeface="メイリオ" panose="020B0604030504040204" pitchFamily="50" charset="-128"/>
            </a:endParaRPr>
          </a:p>
        </p:txBody>
      </p:sp>
      <p:sp>
        <p:nvSpPr>
          <p:cNvPr id="14" name="正方形/長方形 13"/>
          <p:cNvSpPr/>
          <p:nvPr/>
        </p:nvSpPr>
        <p:spPr>
          <a:xfrm>
            <a:off x="72038" y="2360712"/>
            <a:ext cx="6713924" cy="307777"/>
          </a:xfrm>
          <a:prstGeom prst="rect">
            <a:avLst/>
          </a:prstGeom>
        </p:spPr>
        <p:txBody>
          <a:bodyPr wrap="square">
            <a:spAutoFit/>
          </a:bodyPr>
          <a:lstStyle/>
          <a:p>
            <a:pPr algn="ctr"/>
            <a:r>
              <a:rPr lang="ja-JP" altLang="en-US" sz="1400" b="1" dirty="0">
                <a:ln w="10541" cmpd="sng">
                  <a:noFill/>
                  <a:prstDash val="solid"/>
                </a:ln>
                <a:solidFill>
                  <a:schemeClr val="tx1">
                    <a:lumMod val="50000"/>
                    <a:lumOff val="50000"/>
                  </a:schemeClr>
                </a:solidFill>
                <a:latin typeface="BIZ UDPゴシック" panose="020B0400000000000000" pitchFamily="50" charset="-128"/>
                <a:ea typeface="BIZ UDPゴシック" panose="020B0400000000000000" pitchFamily="50" charset="-128"/>
              </a:rPr>
              <a:t>藤原淳税理士事務所にご相談ください！</a:t>
            </a:r>
          </a:p>
        </p:txBody>
      </p:sp>
      <p:pic>
        <p:nvPicPr>
          <p:cNvPr id="1029" name="Picture 5"/>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61473" y="2792760"/>
            <a:ext cx="5735055" cy="344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角丸四角形 19"/>
          <p:cNvSpPr/>
          <p:nvPr/>
        </p:nvSpPr>
        <p:spPr>
          <a:xfrm>
            <a:off x="2526885" y="8265368"/>
            <a:ext cx="1857846" cy="369515"/>
          </a:xfrm>
          <a:prstGeom prst="roundRect">
            <a:avLst>
              <a:gd name="adj" fmla="val 50000"/>
            </a:avLst>
          </a:prstGeom>
          <a:solidFill>
            <a:schemeClr val="bg1"/>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spcBef>
                <a:spcPts val="600"/>
              </a:spcBef>
            </a:pPr>
            <a:r>
              <a:rPr kumimoji="1" lang="ja-JP" altLang="en-US" sz="1400" b="1" dirty="0">
                <a:solidFill>
                  <a:srgbClr val="0099CC"/>
                </a:solidFill>
                <a:latin typeface="BIZ UDPゴシック" panose="020B0400000000000000" pitchFamily="50" charset="-128"/>
                <a:ea typeface="BIZ UDPゴシック" panose="020B0400000000000000" pitchFamily="50" charset="-128"/>
              </a:rPr>
              <a:t>お問い合わせ</a:t>
            </a:r>
          </a:p>
        </p:txBody>
      </p:sp>
      <p:cxnSp>
        <p:nvCxnSpPr>
          <p:cNvPr id="24" name="直線コネクタ 23"/>
          <p:cNvCxnSpPr/>
          <p:nvPr/>
        </p:nvCxnSpPr>
        <p:spPr>
          <a:xfrm>
            <a:off x="1792455" y="6825208"/>
            <a:ext cx="3273091" cy="0"/>
          </a:xfrm>
          <a:prstGeom prst="line">
            <a:avLst/>
          </a:prstGeom>
          <a:ln>
            <a:solidFill>
              <a:srgbClr val="0099CC"/>
            </a:solidFill>
          </a:ln>
        </p:spPr>
        <p:style>
          <a:lnRef idx="1">
            <a:schemeClr val="accent1"/>
          </a:lnRef>
          <a:fillRef idx="0">
            <a:schemeClr val="accent1"/>
          </a:fillRef>
          <a:effectRef idx="0">
            <a:schemeClr val="accent1"/>
          </a:effectRef>
          <a:fontRef idx="minor">
            <a:schemeClr val="tx1"/>
          </a:fontRef>
        </p:style>
      </p:cxnSp>
      <p:sp>
        <p:nvSpPr>
          <p:cNvPr id="2" name="角丸四角形吹き出し 1"/>
          <p:cNvSpPr/>
          <p:nvPr/>
        </p:nvSpPr>
        <p:spPr>
          <a:xfrm>
            <a:off x="-1971600" y="2072680"/>
            <a:ext cx="1224136" cy="1008112"/>
          </a:xfrm>
          <a:prstGeom prst="wedgeRoundRectCallout">
            <a:avLst>
              <a:gd name="adj1" fmla="val 98061"/>
              <a:gd name="adj2" fmla="val -4772"/>
              <a:gd name="adj3" fmla="val 16667"/>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bg1"/>
                </a:solidFill>
                <a:latin typeface="BIZ UDPゴシック" panose="020B0400000000000000" pitchFamily="50" charset="-128"/>
                <a:ea typeface="BIZ UDPゴシック" panose="020B0400000000000000" pitchFamily="50" charset="-128"/>
              </a:rPr>
              <a:t>事務所名を</a:t>
            </a:r>
            <a:r>
              <a:rPr lang="ja-JP" altLang="en-US" sz="1050" dirty="0">
                <a:solidFill>
                  <a:schemeClr val="bg1"/>
                </a:solidFill>
                <a:latin typeface="BIZ UDPゴシック" panose="020B0400000000000000" pitchFamily="50" charset="-128"/>
                <a:ea typeface="BIZ UDPゴシック" panose="020B0400000000000000" pitchFamily="50" charset="-128"/>
              </a:rPr>
              <a:t>変更してください</a:t>
            </a:r>
            <a:endParaRPr lang="en-US" altLang="ja-JP" sz="1050" dirty="0">
              <a:solidFill>
                <a:schemeClr val="bg1"/>
              </a:solidFill>
              <a:latin typeface="BIZ UDPゴシック" panose="020B0400000000000000" pitchFamily="50" charset="-128"/>
              <a:ea typeface="BIZ UDPゴシック" panose="020B0400000000000000" pitchFamily="50" charset="-128"/>
            </a:endParaRPr>
          </a:p>
          <a:p>
            <a:pPr algn="ctr"/>
            <a:r>
              <a:rPr kumimoji="1" lang="en-US" altLang="ja-JP" sz="1050" dirty="0">
                <a:solidFill>
                  <a:schemeClr val="bg1"/>
                </a:solidFill>
                <a:latin typeface="BIZ UDPゴシック" panose="020B0400000000000000" pitchFamily="50" charset="-128"/>
                <a:ea typeface="BIZ UDPゴシック" panose="020B0400000000000000" pitchFamily="50" charset="-128"/>
              </a:rPr>
              <a:t>1/3</a:t>
            </a:r>
            <a:endParaRPr kumimoji="1" lang="ja-JP" altLang="en-US" sz="1050" dirty="0">
              <a:solidFill>
                <a:schemeClr val="bg1"/>
              </a:solidFill>
              <a:latin typeface="BIZ UDPゴシック" panose="020B0400000000000000" pitchFamily="50" charset="-128"/>
              <a:ea typeface="BIZ UDPゴシック" panose="020B0400000000000000" pitchFamily="50" charset="-128"/>
            </a:endParaRPr>
          </a:p>
        </p:txBody>
      </p:sp>
      <p:sp>
        <p:nvSpPr>
          <p:cNvPr id="13" name="角丸四角形吹き出し 12"/>
          <p:cNvSpPr/>
          <p:nvPr/>
        </p:nvSpPr>
        <p:spPr>
          <a:xfrm>
            <a:off x="-1971600" y="8697416"/>
            <a:ext cx="1224136" cy="1008112"/>
          </a:xfrm>
          <a:prstGeom prst="wedgeRoundRectCallout">
            <a:avLst>
              <a:gd name="adj1" fmla="val 98061"/>
              <a:gd name="adj2" fmla="val -4772"/>
              <a:gd name="adj3" fmla="val 16667"/>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bg1"/>
                </a:solidFill>
                <a:latin typeface="BIZ UDPゴシック" panose="020B0400000000000000" pitchFamily="50" charset="-128"/>
                <a:ea typeface="BIZ UDPゴシック" panose="020B0400000000000000" pitchFamily="50" charset="-128"/>
              </a:rPr>
              <a:t>事務所名を</a:t>
            </a:r>
            <a:r>
              <a:rPr lang="ja-JP" altLang="en-US" sz="1050" dirty="0">
                <a:solidFill>
                  <a:schemeClr val="bg1"/>
                </a:solidFill>
                <a:latin typeface="BIZ UDPゴシック" panose="020B0400000000000000" pitchFamily="50" charset="-128"/>
                <a:ea typeface="BIZ UDPゴシック" panose="020B0400000000000000" pitchFamily="50" charset="-128"/>
              </a:rPr>
              <a:t>変更してください</a:t>
            </a:r>
            <a:endParaRPr lang="en-US" altLang="ja-JP" sz="1050" dirty="0">
              <a:solidFill>
                <a:schemeClr val="bg1"/>
              </a:solidFill>
              <a:latin typeface="BIZ UDPゴシック" panose="020B0400000000000000" pitchFamily="50" charset="-128"/>
              <a:ea typeface="BIZ UDPゴシック" panose="020B0400000000000000" pitchFamily="50" charset="-128"/>
            </a:endParaRPr>
          </a:p>
          <a:p>
            <a:pPr algn="ctr"/>
            <a:r>
              <a:rPr kumimoji="1" lang="en-US" altLang="ja-JP" sz="1050" dirty="0">
                <a:solidFill>
                  <a:schemeClr val="bg1"/>
                </a:solidFill>
                <a:latin typeface="BIZ UDPゴシック" panose="020B0400000000000000" pitchFamily="50" charset="-128"/>
                <a:ea typeface="BIZ UDPゴシック" panose="020B0400000000000000" pitchFamily="50" charset="-128"/>
              </a:rPr>
              <a:t>2/3</a:t>
            </a:r>
            <a:endParaRPr kumimoji="1" lang="ja-JP" altLang="en-US" sz="105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3101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57948" y="200472"/>
            <a:ext cx="3942105" cy="307777"/>
          </a:xfrm>
          <a:prstGeom prst="rect">
            <a:avLst/>
          </a:prstGeom>
          <a:noFill/>
        </p:spPr>
        <p:txBody>
          <a:bodyPr wrap="none" rtlCol="0">
            <a:spAutoFit/>
          </a:bodyPr>
          <a:lstStyle/>
          <a:p>
            <a:pPr algn="ct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ポストコロナ持続的発展計画を策定するメリット</a:t>
            </a:r>
            <a:endPar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cxnSp>
        <p:nvCxnSpPr>
          <p:cNvPr id="5" name="直線コネクタ 4"/>
          <p:cNvCxnSpPr/>
          <p:nvPr/>
        </p:nvCxnSpPr>
        <p:spPr>
          <a:xfrm>
            <a:off x="1792455" y="560512"/>
            <a:ext cx="3273091" cy="0"/>
          </a:xfrm>
          <a:prstGeom prst="line">
            <a:avLst/>
          </a:prstGeom>
          <a:ln>
            <a:solidFill>
              <a:srgbClr val="0099CC"/>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785912" y="725736"/>
            <a:ext cx="1679811" cy="504056"/>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latin typeface="BIZ UDPゴシック" panose="020B0400000000000000" pitchFamily="50" charset="-128"/>
                <a:ea typeface="BIZ UDPゴシック" panose="020B0400000000000000" pitchFamily="50" charset="-128"/>
              </a:rPr>
              <a:t>経営課題の発見・</a:t>
            </a:r>
            <a:endParaRPr kumimoji="1" lang="en-US" altLang="ja-JP" sz="1200" b="1" dirty="0">
              <a:latin typeface="BIZ UDPゴシック" panose="020B0400000000000000" pitchFamily="50" charset="-128"/>
              <a:ea typeface="BIZ UDPゴシック" panose="020B0400000000000000" pitchFamily="50" charset="-128"/>
            </a:endParaRPr>
          </a:p>
          <a:p>
            <a:pPr algn="ctr"/>
            <a:r>
              <a:rPr kumimoji="1" lang="ja-JP" altLang="en-US" sz="1200" b="1" dirty="0">
                <a:latin typeface="BIZ UDPゴシック" panose="020B0400000000000000" pitchFamily="50" charset="-128"/>
                <a:ea typeface="BIZ UDPゴシック" panose="020B0400000000000000" pitchFamily="50" charset="-128"/>
              </a:rPr>
              <a:t>分析が可能！</a:t>
            </a:r>
          </a:p>
        </p:txBody>
      </p:sp>
      <p:sp>
        <p:nvSpPr>
          <p:cNvPr id="7" name="正方形/長方形 6"/>
          <p:cNvSpPr/>
          <p:nvPr/>
        </p:nvSpPr>
        <p:spPr>
          <a:xfrm>
            <a:off x="2589095" y="725736"/>
            <a:ext cx="1679811" cy="504056"/>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latin typeface="BIZ UDPゴシック" panose="020B0400000000000000" pitchFamily="50" charset="-128"/>
                <a:ea typeface="BIZ UDPゴシック" panose="020B0400000000000000" pitchFamily="50" charset="-128"/>
              </a:rPr>
              <a:t>貴社の現在の</a:t>
            </a:r>
            <a:endParaRPr kumimoji="1" lang="en-US" altLang="ja-JP" sz="1200" b="1" dirty="0">
              <a:latin typeface="BIZ UDPゴシック" panose="020B0400000000000000" pitchFamily="50" charset="-128"/>
              <a:ea typeface="BIZ UDPゴシック" panose="020B0400000000000000" pitchFamily="50" charset="-128"/>
            </a:endParaRPr>
          </a:p>
          <a:p>
            <a:pPr algn="ctr"/>
            <a:r>
              <a:rPr lang="ja-JP" altLang="en-US" sz="1200" b="1" dirty="0">
                <a:latin typeface="BIZ UDPゴシック" panose="020B0400000000000000" pitchFamily="50" charset="-128"/>
                <a:ea typeface="BIZ UDPゴシック" panose="020B0400000000000000" pitchFamily="50" charset="-128"/>
              </a:rPr>
              <a:t>資金繰りを把握！</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4374671" y="725736"/>
            <a:ext cx="1679811" cy="504056"/>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latin typeface="BIZ UDPゴシック" panose="020B0400000000000000" pitchFamily="50" charset="-128"/>
                <a:ea typeface="BIZ UDPゴシック" panose="020B0400000000000000" pitchFamily="50" charset="-128"/>
              </a:rPr>
              <a:t>今後の計画の</a:t>
            </a:r>
            <a:endParaRPr kumimoji="1" lang="en-US" altLang="ja-JP" sz="1200" b="1" dirty="0">
              <a:latin typeface="BIZ UDPゴシック" panose="020B0400000000000000" pitchFamily="50" charset="-128"/>
              <a:ea typeface="BIZ UDPゴシック" panose="020B0400000000000000" pitchFamily="50" charset="-128"/>
            </a:endParaRPr>
          </a:p>
          <a:p>
            <a:pPr algn="ctr"/>
            <a:r>
              <a:rPr lang="ja-JP" altLang="en-US" sz="1200" b="1" dirty="0">
                <a:latin typeface="BIZ UDPゴシック" panose="020B0400000000000000" pitchFamily="50" charset="-128"/>
                <a:ea typeface="BIZ UDPゴシック" panose="020B0400000000000000" pitchFamily="50" charset="-128"/>
              </a:rPr>
              <a:t>見える化が可能！</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9" name="下矢印 8"/>
          <p:cNvSpPr/>
          <p:nvPr/>
        </p:nvSpPr>
        <p:spPr>
          <a:xfrm>
            <a:off x="2780928" y="1294828"/>
            <a:ext cx="1296144" cy="278896"/>
          </a:xfrm>
          <a:prstGeom prst="downArrow">
            <a:avLst>
              <a:gd name="adj1" fmla="val 41769"/>
              <a:gd name="adj2" fmla="val 5819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3" name="正方形/長方形 12"/>
          <p:cNvSpPr/>
          <p:nvPr/>
        </p:nvSpPr>
        <p:spPr>
          <a:xfrm>
            <a:off x="730095" y="1611759"/>
            <a:ext cx="5397810" cy="369332"/>
          </a:xfrm>
          <a:prstGeom prst="rect">
            <a:avLst/>
          </a:prstGeom>
          <a:ln>
            <a:noFill/>
          </a:ln>
        </p:spPr>
        <p:txBody>
          <a:bodyPr wrap="square">
            <a:spAutoFit/>
          </a:bodyPr>
          <a:lstStyle/>
          <a:p>
            <a:pPr algn="ctr"/>
            <a:r>
              <a:rPr lang="ja-JP" altLang="en-US" sz="1800" b="1" dirty="0">
                <a:solidFill>
                  <a:srgbClr val="FF6600"/>
                </a:solidFill>
                <a:effectLst/>
                <a:latin typeface="BIZ UDPゴシック" panose="020B0400000000000000" pitchFamily="50" charset="-128"/>
                <a:ea typeface="BIZ UDPゴシック" panose="020B0400000000000000" pitchFamily="50" charset="-128"/>
                <a:cs typeface="メイリオ" panose="020B0604030504040204" pitchFamily="50" charset="-128"/>
              </a:rPr>
              <a:t>金融機関とのより良い関係の構築が可能に！</a:t>
            </a:r>
          </a:p>
        </p:txBody>
      </p:sp>
      <p:sp>
        <p:nvSpPr>
          <p:cNvPr id="14" name="テキスト ボックス 13"/>
          <p:cNvSpPr txBox="1"/>
          <p:nvPr/>
        </p:nvSpPr>
        <p:spPr>
          <a:xfrm>
            <a:off x="1940451" y="3854212"/>
            <a:ext cx="2977097" cy="307777"/>
          </a:xfrm>
          <a:prstGeom prst="rect">
            <a:avLst/>
          </a:prstGeom>
          <a:noFill/>
        </p:spPr>
        <p:txBody>
          <a:bodyPr wrap="none" rtlCol="0">
            <a:spAutoFit/>
          </a:bodyPr>
          <a:lstStyle/>
          <a:p>
            <a:pPr algn="ct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ポストコロナ持続的発展計画の内容</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cxnSp>
        <p:nvCxnSpPr>
          <p:cNvPr id="15" name="直線コネクタ 14"/>
          <p:cNvCxnSpPr/>
          <p:nvPr/>
        </p:nvCxnSpPr>
        <p:spPr>
          <a:xfrm>
            <a:off x="1792455" y="4214252"/>
            <a:ext cx="3273091" cy="0"/>
          </a:xfrm>
          <a:prstGeom prst="line">
            <a:avLst/>
          </a:prstGeom>
          <a:ln>
            <a:solidFill>
              <a:srgbClr val="0099CC"/>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1090836" y="5081776"/>
            <a:ext cx="3697862" cy="1152128"/>
          </a:xfrm>
          <a:prstGeom prst="roundRect">
            <a:avLst>
              <a:gd name="adj" fmla="val 1269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cxnSp>
        <p:nvCxnSpPr>
          <p:cNvPr id="17" name="直線矢印コネクタ 16"/>
          <p:cNvCxnSpPr/>
          <p:nvPr/>
        </p:nvCxnSpPr>
        <p:spPr>
          <a:xfrm>
            <a:off x="1851711" y="5423322"/>
            <a:ext cx="488715" cy="0"/>
          </a:xfrm>
          <a:prstGeom prst="straightConnector1">
            <a:avLst/>
          </a:prstGeom>
          <a:ln w="57150">
            <a:solidFill>
              <a:srgbClr val="FF6600"/>
            </a:solidFill>
            <a:beve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2340426" y="5159471"/>
            <a:ext cx="2304256" cy="9948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19" name="図 18"/>
          <p:cNvPicPr>
            <a:picLocks noChangeAspect="1"/>
          </p:cNvPicPr>
          <p:nvPr/>
        </p:nvPicPr>
        <p:blipFill rotWithShape="1">
          <a:blip r:embed="rId2" cstate="print">
            <a:extLst>
              <a:ext uri="{28A0092B-C50C-407E-A947-70E740481C1C}">
                <a14:useLocalDpi xmlns:a14="http://schemas.microsoft.com/office/drawing/2010/main" val="0"/>
              </a:ext>
            </a:extLst>
          </a:blip>
          <a:srcRect l="87177" t="6437" r="4823" b="79558"/>
          <a:stretch/>
        </p:blipFill>
        <p:spPr>
          <a:xfrm>
            <a:off x="3990702" y="5313576"/>
            <a:ext cx="412202" cy="541206"/>
          </a:xfrm>
          <a:prstGeom prst="rect">
            <a:avLst/>
          </a:prstGeom>
        </p:spPr>
      </p:pic>
      <p:grpSp>
        <p:nvGrpSpPr>
          <p:cNvPr id="20" name="グループ化 19"/>
          <p:cNvGrpSpPr/>
          <p:nvPr/>
        </p:nvGrpSpPr>
        <p:grpSpPr>
          <a:xfrm>
            <a:off x="1206586" y="5290180"/>
            <a:ext cx="645125" cy="540606"/>
            <a:chOff x="-1432560" y="4153314"/>
            <a:chExt cx="645125" cy="540606"/>
          </a:xfrm>
        </p:grpSpPr>
        <p:pic>
          <p:nvPicPr>
            <p:cNvPr id="21" name="図 20"/>
            <p:cNvPicPr>
              <a:picLocks noChangeAspect="1"/>
            </p:cNvPicPr>
            <p:nvPr/>
          </p:nvPicPr>
          <p:blipFill rotWithShape="1">
            <a:blip r:embed="rId3">
              <a:extLst>
                <a:ext uri="{28A0092B-C50C-407E-A947-70E740481C1C}">
                  <a14:useLocalDpi xmlns:a14="http://schemas.microsoft.com/office/drawing/2010/main" val="0"/>
                </a:ext>
              </a:extLst>
            </a:blip>
            <a:srcRect l="31286" t="55907" r="58914" b="35993"/>
            <a:stretch/>
          </p:blipFill>
          <p:spPr>
            <a:xfrm>
              <a:off x="-1432560" y="4200143"/>
              <a:ext cx="597408" cy="493777"/>
            </a:xfrm>
            <a:prstGeom prst="rect">
              <a:avLst/>
            </a:prstGeom>
          </p:spPr>
        </p:pic>
        <p:pic>
          <p:nvPicPr>
            <p:cNvPr id="22" name="図 21"/>
            <p:cNvPicPr>
              <a:picLocks noChangeAspect="1"/>
            </p:cNvPicPr>
            <p:nvPr/>
          </p:nvPicPr>
          <p:blipFill rotWithShape="1">
            <a:blip r:embed="rId4" cstate="print">
              <a:extLst>
                <a:ext uri="{28A0092B-C50C-407E-A947-70E740481C1C}">
                  <a14:useLocalDpi xmlns:a14="http://schemas.microsoft.com/office/drawing/2010/main" val="0"/>
                </a:ext>
              </a:extLst>
            </a:blip>
            <a:srcRect l="16944" t="13007" r="71424" b="76693"/>
            <a:stretch/>
          </p:blipFill>
          <p:spPr>
            <a:xfrm>
              <a:off x="-1088164" y="4153314"/>
              <a:ext cx="300729" cy="266285"/>
            </a:xfrm>
            <a:prstGeom prst="rect">
              <a:avLst/>
            </a:prstGeom>
          </p:spPr>
        </p:pic>
      </p:grpSp>
      <p:sp>
        <p:nvSpPr>
          <p:cNvPr id="23" name="テキスト ボックス 22"/>
          <p:cNvSpPr txBox="1"/>
          <p:nvPr/>
        </p:nvSpPr>
        <p:spPr>
          <a:xfrm>
            <a:off x="1234786" y="5898225"/>
            <a:ext cx="5066080" cy="215444"/>
          </a:xfrm>
          <a:prstGeom prst="rect">
            <a:avLst/>
          </a:prstGeom>
          <a:noFill/>
        </p:spPr>
        <p:txBody>
          <a:bodyPr wrap="square" rtlCol="0">
            <a:spAutoFit/>
          </a:bodyPr>
          <a:lstStyle/>
          <a:p>
            <a:pPr>
              <a:spcAft>
                <a:spcPts val="200"/>
              </a:spcAft>
            </a:pPr>
            <a:r>
              <a:rPr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金融機関　　　　　　　　　　中小企業・小規模事業者　　　　　　認定支援機関　　　　　　　　 経営改善支援センター</a:t>
            </a:r>
            <a:endParaRPr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4" name="図 2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rcRect l="69148" t="79354" r="17741" b="1592"/>
          <a:stretch/>
        </p:blipFill>
        <p:spPr>
          <a:xfrm>
            <a:off x="2684335" y="5233182"/>
            <a:ext cx="558307" cy="536070"/>
          </a:xfrm>
          <a:prstGeom prst="rect">
            <a:avLst/>
          </a:prstGeom>
        </p:spPr>
      </p:pic>
      <p:pic>
        <p:nvPicPr>
          <p:cNvPr id="25" name="図 24"/>
          <p:cNvPicPr>
            <a:picLocks noChangeAspect="1"/>
          </p:cNvPicPr>
          <p:nvPr/>
        </p:nvPicPr>
        <p:blipFill rotWithShape="1">
          <a:blip r:embed="rId3">
            <a:extLst>
              <a:ext uri="{28A0092B-C50C-407E-A947-70E740481C1C}">
                <a14:useLocalDpi xmlns:a14="http://schemas.microsoft.com/office/drawing/2010/main" val="0"/>
              </a:ext>
            </a:extLst>
          </a:blip>
          <a:srcRect l="31286" t="55907" r="58914" b="35993"/>
          <a:stretch/>
        </p:blipFill>
        <p:spPr>
          <a:xfrm>
            <a:off x="5220746" y="5361005"/>
            <a:ext cx="597408" cy="493777"/>
          </a:xfrm>
          <a:prstGeom prst="rect">
            <a:avLst/>
          </a:prstGeom>
        </p:spPr>
      </p:pic>
      <p:cxnSp>
        <p:nvCxnSpPr>
          <p:cNvPr id="26" name="直線矢印コネクタ 25"/>
          <p:cNvCxnSpPr/>
          <p:nvPr/>
        </p:nvCxnSpPr>
        <p:spPr>
          <a:xfrm>
            <a:off x="1851711" y="5650220"/>
            <a:ext cx="704739" cy="0"/>
          </a:xfrm>
          <a:prstGeom prst="straightConnector1">
            <a:avLst/>
          </a:prstGeom>
          <a:ln w="57150">
            <a:solidFill>
              <a:srgbClr val="FF6600"/>
            </a:solidFill>
            <a:beve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3433789" y="5431068"/>
            <a:ext cx="488715" cy="0"/>
          </a:xfrm>
          <a:prstGeom prst="straightConnector1">
            <a:avLst/>
          </a:prstGeom>
          <a:ln w="57150">
            <a:solidFill>
              <a:srgbClr val="0099CC"/>
            </a:solidFill>
            <a:bevel/>
            <a:headEnd type="triangl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3433789" y="5657966"/>
            <a:ext cx="494623" cy="0"/>
          </a:xfrm>
          <a:prstGeom prst="straightConnector1">
            <a:avLst/>
          </a:prstGeom>
          <a:ln w="57150">
            <a:solidFill>
              <a:srgbClr val="0099CC"/>
            </a:solidFill>
            <a:bevel/>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4643245" y="5438814"/>
            <a:ext cx="488715" cy="0"/>
          </a:xfrm>
          <a:prstGeom prst="straightConnector1">
            <a:avLst/>
          </a:prstGeom>
          <a:ln w="57150">
            <a:solidFill>
              <a:srgbClr val="FF6600"/>
            </a:solidFill>
            <a:bevel/>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4459138" y="5665712"/>
            <a:ext cx="704739" cy="0"/>
          </a:xfrm>
          <a:prstGeom prst="straightConnector1">
            <a:avLst/>
          </a:prstGeom>
          <a:ln w="57150">
            <a:solidFill>
              <a:srgbClr val="FF6600"/>
            </a:solidFill>
            <a:bevel/>
            <a:headEnd type="triangle" w="med" len="sm"/>
            <a:tailEnd type="none" w="med" len="sm"/>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701346" y="5191884"/>
            <a:ext cx="1262142" cy="184666"/>
          </a:xfrm>
          <a:prstGeom prst="rect">
            <a:avLst/>
          </a:prstGeom>
          <a:noFill/>
        </p:spPr>
        <p:txBody>
          <a:bodyPr wrap="square" rtlCol="0">
            <a:spAutoFit/>
          </a:bodyPr>
          <a:lstStyle/>
          <a:p>
            <a:pPr>
              <a:spcAft>
                <a:spcPts val="200"/>
              </a:spcAft>
            </a:pPr>
            <a:r>
              <a:rPr lang="ja-JP" altLang="en-US" sz="600" dirty="0">
                <a:solidFill>
                  <a:schemeClr val="tx1">
                    <a:lumMod val="75000"/>
                    <a:lumOff val="25000"/>
                  </a:schemeClr>
                </a:solidFill>
                <a:latin typeface="BIZ UDPゴシック" panose="020B0400000000000000" pitchFamily="50" charset="-128"/>
                <a:ea typeface="BIZ UDPゴシック" panose="020B0400000000000000" pitchFamily="50" charset="-128"/>
              </a:rPr>
              <a:t>①相談・事前相談書を受取り</a:t>
            </a:r>
          </a:p>
        </p:txBody>
      </p:sp>
      <p:sp>
        <p:nvSpPr>
          <p:cNvPr id="32" name="テキスト ボックス 31"/>
          <p:cNvSpPr txBox="1"/>
          <p:nvPr/>
        </p:nvSpPr>
        <p:spPr>
          <a:xfrm>
            <a:off x="1692354" y="5711478"/>
            <a:ext cx="1338910" cy="184666"/>
          </a:xfrm>
          <a:prstGeom prst="rect">
            <a:avLst/>
          </a:prstGeom>
          <a:noFill/>
        </p:spPr>
        <p:txBody>
          <a:bodyPr wrap="square" rtlCol="0">
            <a:spAutoFit/>
          </a:bodyPr>
          <a:lstStyle/>
          <a:p>
            <a:pPr>
              <a:spcAft>
                <a:spcPts val="200"/>
              </a:spcAft>
            </a:pPr>
            <a:r>
              <a:rPr lang="ja-JP" altLang="en-US" sz="600" dirty="0">
                <a:solidFill>
                  <a:schemeClr val="tx1">
                    <a:lumMod val="75000"/>
                    <a:lumOff val="25000"/>
                  </a:schemeClr>
                </a:solidFill>
                <a:latin typeface="BIZ UDPゴシック" panose="020B0400000000000000" pitchFamily="50" charset="-128"/>
                <a:ea typeface="BIZ UDPゴシック" panose="020B0400000000000000" pitchFamily="50" charset="-128"/>
              </a:rPr>
              <a:t>④計画提出・受取書等を受取り</a:t>
            </a:r>
          </a:p>
        </p:txBody>
      </p:sp>
      <p:sp>
        <p:nvSpPr>
          <p:cNvPr id="33" name="テキスト ボックス 32"/>
          <p:cNvSpPr txBox="1"/>
          <p:nvPr/>
        </p:nvSpPr>
        <p:spPr>
          <a:xfrm>
            <a:off x="3295580" y="5104675"/>
            <a:ext cx="915918" cy="302647"/>
          </a:xfrm>
          <a:prstGeom prst="rect">
            <a:avLst/>
          </a:prstGeom>
          <a:noFill/>
        </p:spPr>
        <p:txBody>
          <a:bodyPr wrap="square" rtlCol="0">
            <a:spAutoFit/>
          </a:bodyPr>
          <a:lstStyle/>
          <a:p>
            <a:pPr>
              <a:spcAft>
                <a:spcPts val="200"/>
              </a:spcAft>
            </a:pPr>
            <a:r>
              <a:rPr lang="ja-JP" altLang="en-US" sz="600" dirty="0">
                <a:solidFill>
                  <a:schemeClr val="tx1">
                    <a:lumMod val="75000"/>
                    <a:lumOff val="25000"/>
                  </a:schemeClr>
                </a:solidFill>
                <a:latin typeface="BIZ UDPゴシック" panose="020B0400000000000000" pitchFamily="50" charset="-128"/>
                <a:ea typeface="BIZ UDPゴシック" panose="020B0400000000000000" pitchFamily="50" charset="-128"/>
              </a:rPr>
              <a:t>③計画策定を支援</a:t>
            </a:r>
            <a:endParaRPr lang="en-US" altLang="ja-JP" sz="6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spcAft>
                <a:spcPts val="200"/>
              </a:spcAft>
            </a:pPr>
            <a:r>
              <a:rPr lang="ja-JP" altLang="en-US" sz="600" dirty="0">
                <a:solidFill>
                  <a:schemeClr val="tx1">
                    <a:lumMod val="75000"/>
                    <a:lumOff val="25000"/>
                  </a:schemeClr>
                </a:solidFill>
                <a:latin typeface="BIZ UDPゴシック" panose="020B0400000000000000" pitchFamily="50" charset="-128"/>
                <a:ea typeface="BIZ UDPゴシック" panose="020B0400000000000000" pitchFamily="50" charset="-128"/>
              </a:rPr>
              <a:t>⑦モニタリング</a:t>
            </a:r>
          </a:p>
        </p:txBody>
      </p:sp>
      <p:sp>
        <p:nvSpPr>
          <p:cNvPr id="34" name="テキスト ボックス 33"/>
          <p:cNvSpPr txBox="1"/>
          <p:nvPr/>
        </p:nvSpPr>
        <p:spPr>
          <a:xfrm>
            <a:off x="3295580" y="5711721"/>
            <a:ext cx="915918" cy="184666"/>
          </a:xfrm>
          <a:prstGeom prst="rect">
            <a:avLst/>
          </a:prstGeom>
          <a:noFill/>
        </p:spPr>
        <p:txBody>
          <a:bodyPr wrap="square" rtlCol="0">
            <a:spAutoFit/>
          </a:bodyPr>
          <a:lstStyle/>
          <a:p>
            <a:pPr>
              <a:spcAft>
                <a:spcPts val="200"/>
              </a:spcAft>
            </a:pPr>
            <a:r>
              <a:rPr lang="ja-JP" altLang="en-US" sz="600" dirty="0">
                <a:solidFill>
                  <a:schemeClr val="tx1">
                    <a:lumMod val="75000"/>
                    <a:lumOff val="25000"/>
                  </a:schemeClr>
                </a:solidFill>
                <a:latin typeface="BIZ UDPゴシック" panose="020B0400000000000000" pitchFamily="50" charset="-128"/>
                <a:ea typeface="BIZ UDPゴシック" panose="020B0400000000000000" pitchFamily="50" charset="-128"/>
              </a:rPr>
              <a:t>⑤費用の</a:t>
            </a:r>
            <a:r>
              <a:rPr lang="en-US" altLang="ja-JP" sz="600" dirty="0">
                <a:solidFill>
                  <a:schemeClr val="tx1">
                    <a:lumMod val="75000"/>
                    <a:lumOff val="25000"/>
                  </a:schemeClr>
                </a:solidFill>
                <a:latin typeface="BIZ UDPゴシック" panose="020B0400000000000000" pitchFamily="50" charset="-128"/>
                <a:ea typeface="BIZ UDPゴシック" panose="020B0400000000000000" pitchFamily="50" charset="-128"/>
              </a:rPr>
              <a:t>1/3</a:t>
            </a:r>
            <a:r>
              <a:rPr lang="ja-JP" altLang="en-US" sz="600" dirty="0">
                <a:solidFill>
                  <a:schemeClr val="tx1">
                    <a:lumMod val="75000"/>
                    <a:lumOff val="25000"/>
                  </a:schemeClr>
                </a:solidFill>
                <a:latin typeface="BIZ UDPゴシック" panose="020B0400000000000000" pitchFamily="50" charset="-128"/>
                <a:ea typeface="BIZ UDPゴシック" panose="020B0400000000000000" pitchFamily="50" charset="-128"/>
              </a:rPr>
              <a:t>を負担</a:t>
            </a:r>
          </a:p>
        </p:txBody>
      </p:sp>
      <p:sp>
        <p:nvSpPr>
          <p:cNvPr id="35" name="テキスト ボックス 34"/>
          <p:cNvSpPr txBox="1"/>
          <p:nvPr/>
        </p:nvSpPr>
        <p:spPr>
          <a:xfrm>
            <a:off x="4387664" y="5215771"/>
            <a:ext cx="1168462" cy="184666"/>
          </a:xfrm>
          <a:prstGeom prst="rect">
            <a:avLst/>
          </a:prstGeom>
          <a:noFill/>
        </p:spPr>
        <p:txBody>
          <a:bodyPr wrap="square" rtlCol="0">
            <a:spAutoFit/>
          </a:bodyPr>
          <a:lstStyle/>
          <a:p>
            <a:pPr>
              <a:spcAft>
                <a:spcPts val="200"/>
              </a:spcAft>
            </a:pPr>
            <a:r>
              <a:rPr lang="ja-JP" altLang="en-US" sz="600" dirty="0">
                <a:solidFill>
                  <a:schemeClr val="tx1">
                    <a:lumMod val="75000"/>
                    <a:lumOff val="25000"/>
                  </a:schemeClr>
                </a:solidFill>
                <a:latin typeface="BIZ UDPゴシック" panose="020B0400000000000000" pitchFamily="50" charset="-128"/>
                <a:ea typeface="BIZ UDPゴシック" panose="020B0400000000000000" pitchFamily="50" charset="-128"/>
              </a:rPr>
              <a:t>②連名で相談・利用申込み</a:t>
            </a:r>
          </a:p>
        </p:txBody>
      </p:sp>
      <p:sp>
        <p:nvSpPr>
          <p:cNvPr id="36" name="テキスト ボックス 35"/>
          <p:cNvSpPr txBox="1"/>
          <p:nvPr/>
        </p:nvSpPr>
        <p:spPr>
          <a:xfrm>
            <a:off x="4491609" y="5719097"/>
            <a:ext cx="915918" cy="184666"/>
          </a:xfrm>
          <a:prstGeom prst="rect">
            <a:avLst/>
          </a:prstGeom>
          <a:noFill/>
        </p:spPr>
        <p:txBody>
          <a:bodyPr wrap="square" rtlCol="0">
            <a:spAutoFit/>
          </a:bodyPr>
          <a:lstStyle/>
          <a:p>
            <a:pPr>
              <a:spcAft>
                <a:spcPts val="200"/>
              </a:spcAft>
            </a:pPr>
            <a:r>
              <a:rPr lang="ja-JP" altLang="en-US" sz="600" dirty="0">
                <a:solidFill>
                  <a:schemeClr val="tx1">
                    <a:lumMod val="75000"/>
                    <a:lumOff val="25000"/>
                  </a:schemeClr>
                </a:solidFill>
                <a:latin typeface="BIZ UDPゴシック" panose="020B0400000000000000" pitchFamily="50" charset="-128"/>
                <a:ea typeface="BIZ UDPゴシック" panose="020B0400000000000000" pitchFamily="50" charset="-128"/>
              </a:rPr>
              <a:t>⑥費用の</a:t>
            </a:r>
            <a:r>
              <a:rPr lang="en-US" altLang="ja-JP" sz="600" dirty="0">
                <a:solidFill>
                  <a:schemeClr val="tx1">
                    <a:lumMod val="75000"/>
                    <a:lumOff val="25000"/>
                  </a:schemeClr>
                </a:solidFill>
                <a:latin typeface="BIZ UDPゴシック" panose="020B0400000000000000" pitchFamily="50" charset="-128"/>
                <a:ea typeface="BIZ UDPゴシック" panose="020B0400000000000000" pitchFamily="50" charset="-128"/>
              </a:rPr>
              <a:t>2/3</a:t>
            </a:r>
            <a:r>
              <a:rPr lang="ja-JP" altLang="en-US" sz="600" dirty="0">
                <a:solidFill>
                  <a:schemeClr val="tx1">
                    <a:lumMod val="75000"/>
                    <a:lumOff val="25000"/>
                  </a:schemeClr>
                </a:solidFill>
                <a:latin typeface="BIZ UDPゴシック" panose="020B0400000000000000" pitchFamily="50" charset="-128"/>
                <a:ea typeface="BIZ UDPゴシック" panose="020B0400000000000000" pitchFamily="50" charset="-128"/>
              </a:rPr>
              <a:t>を支援</a:t>
            </a:r>
          </a:p>
        </p:txBody>
      </p:sp>
      <p:graphicFrame>
        <p:nvGraphicFramePr>
          <p:cNvPr id="37" name="表 36"/>
          <p:cNvGraphicFramePr>
            <a:graphicFrameLocks noGrp="1"/>
          </p:cNvGraphicFramePr>
          <p:nvPr>
            <p:extLst>
              <p:ext uri="{D42A27DB-BD31-4B8C-83A1-F6EECF244321}">
                <p14:modId xmlns:p14="http://schemas.microsoft.com/office/powerpoint/2010/main" val="922222077"/>
              </p:ext>
            </p:extLst>
          </p:nvPr>
        </p:nvGraphicFramePr>
        <p:xfrm>
          <a:off x="309282" y="7792396"/>
          <a:ext cx="6221776" cy="1352308"/>
        </p:xfrm>
        <a:graphic>
          <a:graphicData uri="http://schemas.openxmlformats.org/drawingml/2006/table">
            <a:tbl>
              <a:tblPr bandRow="1">
                <a:tableStyleId>{5C22544A-7EE6-4342-B048-85BDC9FD1C3A}</a:tableStyleId>
              </a:tblPr>
              <a:tblGrid>
                <a:gridCol w="1191719">
                  <a:extLst>
                    <a:ext uri="{9D8B030D-6E8A-4147-A177-3AD203B41FA5}">
                      <a16:colId xmlns:a16="http://schemas.microsoft.com/office/drawing/2014/main" val="20000"/>
                    </a:ext>
                  </a:extLst>
                </a:gridCol>
                <a:gridCol w="2535084">
                  <a:extLst>
                    <a:ext uri="{9D8B030D-6E8A-4147-A177-3AD203B41FA5}">
                      <a16:colId xmlns:a16="http://schemas.microsoft.com/office/drawing/2014/main" val="20001"/>
                    </a:ext>
                  </a:extLst>
                </a:gridCol>
                <a:gridCol w="753674">
                  <a:extLst>
                    <a:ext uri="{9D8B030D-6E8A-4147-A177-3AD203B41FA5}">
                      <a16:colId xmlns:a16="http://schemas.microsoft.com/office/drawing/2014/main" val="20002"/>
                    </a:ext>
                  </a:extLst>
                </a:gridCol>
                <a:gridCol w="1741299">
                  <a:extLst>
                    <a:ext uri="{9D8B030D-6E8A-4147-A177-3AD203B41FA5}">
                      <a16:colId xmlns:a16="http://schemas.microsoft.com/office/drawing/2014/main" val="20003"/>
                    </a:ext>
                  </a:extLst>
                </a:gridCol>
              </a:tblGrid>
              <a:tr h="338077">
                <a:tc>
                  <a:txBody>
                    <a:bodyPr/>
                    <a:lstStyle/>
                    <a:p>
                      <a:pPr algn="ctr"/>
                      <a:r>
                        <a:rPr kumimoji="1" lang="ja-JP" altLang="en-US" sz="1000" b="0" dirty="0">
                          <a:solidFill>
                            <a:schemeClr val="bg1"/>
                          </a:solidFill>
                          <a:latin typeface="BIZ UDPゴシック" panose="020B0400000000000000" pitchFamily="50" charset="-128"/>
                          <a:ea typeface="BIZ UDPゴシック" panose="020B0400000000000000" pitchFamily="50" charset="-128"/>
                        </a:rPr>
                        <a:t>法人名</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algn="ctr"/>
                      <a:endParaRPr kumimoji="1" lang="ja-JP" altLang="en-US" sz="10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dirty="0">
                          <a:solidFill>
                            <a:schemeClr val="bg1"/>
                          </a:solidFill>
                          <a:latin typeface="BIZ UDPゴシック" panose="020B0400000000000000" pitchFamily="50" charset="-128"/>
                          <a:ea typeface="BIZ UDPゴシック" panose="020B0400000000000000" pitchFamily="50" charset="-128"/>
                        </a:rPr>
                        <a:t>ご連絡先</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algn="ctr"/>
                      <a:endParaRPr kumimoji="1" lang="ja-JP" altLang="en-US" sz="10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38077">
                <a:tc>
                  <a:txBody>
                    <a:bodyPr/>
                    <a:lstStyle/>
                    <a:p>
                      <a:pPr algn="ctr"/>
                      <a:r>
                        <a:rPr kumimoji="1" lang="ja-JP" altLang="en-US" sz="1000" b="0" dirty="0">
                          <a:solidFill>
                            <a:schemeClr val="bg1"/>
                          </a:solidFill>
                          <a:latin typeface="BIZ UDPゴシック" panose="020B0400000000000000" pitchFamily="50" charset="-128"/>
                          <a:ea typeface="BIZ UDPゴシック" panose="020B0400000000000000" pitchFamily="50" charset="-128"/>
                        </a:rPr>
                        <a:t>ご担当者名</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algn="l"/>
                      <a:endParaRPr kumimoji="1" lang="ja-JP" altLang="en-US" sz="7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0" dirty="0">
                          <a:solidFill>
                            <a:schemeClr val="bg1"/>
                          </a:solidFill>
                          <a:latin typeface="BIZ UDPゴシック" panose="020B0400000000000000" pitchFamily="50" charset="-128"/>
                          <a:ea typeface="BIZ UDPゴシック" panose="020B0400000000000000" pitchFamily="50" charset="-128"/>
                        </a:rPr>
                        <a:t>業種</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algn="ctr"/>
                      <a:endParaRPr kumimoji="1" lang="ja-JP" altLang="en-US" sz="10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38077">
                <a:tc>
                  <a:txBody>
                    <a:bodyPr/>
                    <a:lstStyle/>
                    <a:p>
                      <a:pPr algn="ctr"/>
                      <a:r>
                        <a:rPr kumimoji="1" lang="ja-JP" altLang="en-US" sz="1000" b="0" dirty="0">
                          <a:solidFill>
                            <a:schemeClr val="bg1"/>
                          </a:solidFill>
                          <a:latin typeface="BIZ UDPゴシック" panose="020B0400000000000000" pitchFamily="50" charset="-128"/>
                          <a:ea typeface="BIZ UDPゴシック" panose="020B0400000000000000" pitchFamily="50" charset="-128"/>
                        </a:rPr>
                        <a:t>住所</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a:p>
                      <a:pPr algn="l"/>
                      <a:endParaRPr kumimoji="1" lang="ja-JP" altLang="en-US" sz="7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1050" b="1" dirty="0">
                        <a:solidFill>
                          <a:srgbClr val="002060"/>
                        </a:solidFill>
                        <a:latin typeface="HGSｺﾞｼｯｸM" panose="020B0600000000000000" pitchFamily="50" charset="-128"/>
                        <a:ea typeface="HGS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hMerge="1">
                  <a:txBody>
                    <a:bodyPr/>
                    <a:lstStyle/>
                    <a:p>
                      <a:pPr algn="ctr"/>
                      <a:endParaRPr kumimoji="1" lang="ja-JP" altLang="en-US" sz="1050" b="1" dirty="0">
                        <a:solidFill>
                          <a:srgbClr val="002060"/>
                        </a:solidFill>
                        <a:latin typeface="HGSｺﾞｼｯｸM" panose="020B0600000000000000" pitchFamily="50" charset="-128"/>
                        <a:ea typeface="HGS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38077">
                <a:tc>
                  <a:txBody>
                    <a:bodyPr/>
                    <a:lstStyle/>
                    <a:p>
                      <a:pPr algn="ctr"/>
                      <a:r>
                        <a:rPr kumimoji="1" lang="ja-JP" altLang="en-US" sz="1000" b="0" dirty="0">
                          <a:solidFill>
                            <a:schemeClr val="bg1"/>
                          </a:solidFill>
                          <a:latin typeface="BIZ UDPゴシック" panose="020B0400000000000000" pitchFamily="50" charset="-128"/>
                          <a:ea typeface="BIZ UDPゴシック" panose="020B0400000000000000" pitchFamily="50" charset="-128"/>
                        </a:rPr>
                        <a:t>ご要望</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cs typeface="+mn-cs"/>
                        </a:rPr>
                        <a:t>□計画書策定を依頼したい　  □ 計画書策定について詳しく聞きたい（</a:t>
                      </a:r>
                      <a:r>
                        <a:rPr kumimoji="1" lang="en-US" altLang="ja-JP" sz="900" b="0"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chemeClr val="tx1">
                              <a:lumMod val="75000"/>
                              <a:lumOff val="25000"/>
                            </a:schemeClr>
                          </a:solidFill>
                          <a:effectLst/>
                          <a:uLnTx/>
                          <a:uFillTx/>
                          <a:latin typeface="BIZ UDPゴシック" panose="020B0400000000000000" pitchFamily="50" charset="-128"/>
                          <a:ea typeface="BIZ UDPゴシック" panose="020B0400000000000000" pitchFamily="50" charset="-128"/>
                          <a:cs typeface="+mn-cs"/>
                        </a:rPr>
                        <a:t>初回相談無料）</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bl>
          </a:graphicData>
        </a:graphic>
      </p:graphicFrame>
      <p:graphicFrame>
        <p:nvGraphicFramePr>
          <p:cNvPr id="38" name="表 37"/>
          <p:cNvGraphicFramePr>
            <a:graphicFrameLocks noGrp="1"/>
          </p:cNvGraphicFramePr>
          <p:nvPr>
            <p:extLst>
              <p:ext uri="{D42A27DB-BD31-4B8C-83A1-F6EECF244321}">
                <p14:modId xmlns:p14="http://schemas.microsoft.com/office/powerpoint/2010/main" val="2644574618"/>
              </p:ext>
            </p:extLst>
          </p:nvPr>
        </p:nvGraphicFramePr>
        <p:xfrm>
          <a:off x="312139" y="6361003"/>
          <a:ext cx="6216062" cy="1337573"/>
        </p:xfrm>
        <a:graphic>
          <a:graphicData uri="http://schemas.openxmlformats.org/drawingml/2006/table">
            <a:tbl>
              <a:tblPr firstRow="1" bandRow="1">
                <a:tableStyleId>{5C22544A-7EE6-4342-B048-85BDC9FD1C3A}</a:tableStyleId>
              </a:tblPr>
              <a:tblGrid>
                <a:gridCol w="1184081">
                  <a:extLst>
                    <a:ext uri="{9D8B030D-6E8A-4147-A177-3AD203B41FA5}">
                      <a16:colId xmlns:a16="http://schemas.microsoft.com/office/drawing/2014/main" val="20000"/>
                    </a:ext>
                  </a:extLst>
                </a:gridCol>
                <a:gridCol w="5031981">
                  <a:extLst>
                    <a:ext uri="{9D8B030D-6E8A-4147-A177-3AD203B41FA5}">
                      <a16:colId xmlns:a16="http://schemas.microsoft.com/office/drawing/2014/main" val="20001"/>
                    </a:ext>
                  </a:extLst>
                </a:gridCol>
              </a:tblGrid>
              <a:tr h="278661">
                <a:tc gridSpan="2">
                  <a:txBody>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ポストコロナ持続的発展計画の策定は当事務所へお任せください</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hMerge="1">
                  <a:txBody>
                    <a:bodyPr/>
                    <a:lstStyle/>
                    <a:p>
                      <a:pPr algn="ctr"/>
                      <a:endParaRPr kumimoji="1" lang="ja-JP" altLang="en-US" sz="1200" b="1" dirty="0">
                        <a:solidFill>
                          <a:srgbClr val="FF6600"/>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8661">
                <a:tc>
                  <a:txBody>
                    <a:bodyP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初回相談</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algn="ctr"/>
                      <a:r>
                        <a:rPr kumimoji="1" lang="ja-JP" altLang="en-US" sz="1200" b="1" dirty="0">
                          <a:solidFill>
                            <a:srgbClr val="FF6600"/>
                          </a:solidFill>
                          <a:latin typeface="BIZ UDPゴシック" panose="020B0400000000000000" pitchFamily="50" charset="-128"/>
                          <a:ea typeface="BIZ UDPゴシック" panose="020B0400000000000000" pitchFamily="50" charset="-128"/>
                        </a:rPr>
                        <a:t>無料</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80251">
                <a:tc>
                  <a:txBody>
                    <a:bodyP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報酬</a:t>
                      </a:r>
                      <a:endParaRPr kumimoji="1" lang="en-US" altLang="ja-JP" sz="10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0099CC"/>
                    </a:solidFill>
                  </a:tcPr>
                </a:tc>
                <a:tc>
                  <a:txBody>
                    <a:bodyPr/>
                    <a:lstStyle/>
                    <a:p>
                      <a:pPr algn="ct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合計</a:t>
                      </a:r>
                      <a:r>
                        <a:rPr kumimoji="1"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30</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万円（税込）</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（内訳：計画策定</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22.5</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万円　モニタリング：</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7.5</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万円</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a:p>
                      <a:pPr marL="0" indent="0" algn="ctr">
                        <a:buFont typeface="HGSｺﾞｼｯｸM" panose="020B0600000000000000" pitchFamily="50" charset="-128"/>
                        <a:buNone/>
                      </a:pPr>
                      <a:endParaRPr kumimoji="1" lang="en-US" altLang="ja-JP" sz="8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0" indent="0" algn="ctr">
                        <a:buFont typeface="HGSｺﾞｼｯｸM" panose="020B0600000000000000" pitchFamily="50" charset="-128"/>
                        <a:buNone/>
                      </a:pPr>
                      <a:r>
                        <a:rPr kumimoji="1" lang="en-US" altLang="ja-JP" sz="800" b="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b="0" dirty="0">
                          <a:solidFill>
                            <a:schemeClr val="tx1">
                              <a:lumMod val="75000"/>
                              <a:lumOff val="25000"/>
                            </a:schemeClr>
                          </a:solidFill>
                          <a:latin typeface="BIZ UDPゴシック" panose="020B0400000000000000" pitchFamily="50" charset="-128"/>
                          <a:ea typeface="BIZ UDPゴシック" panose="020B0400000000000000" pitchFamily="50" charset="-128"/>
                        </a:rPr>
                        <a:t>上記の報酬のうち最大</a:t>
                      </a:r>
                      <a:r>
                        <a:rPr kumimoji="1" lang="en-US" altLang="ja-JP" sz="800" b="0" dirty="0">
                          <a:solidFill>
                            <a:schemeClr val="tx1">
                              <a:lumMod val="75000"/>
                              <a:lumOff val="25000"/>
                            </a:schemeClr>
                          </a:solidFill>
                          <a:latin typeface="BIZ UDPゴシック" panose="020B0400000000000000" pitchFamily="50" charset="-128"/>
                          <a:ea typeface="BIZ UDPゴシック" panose="020B0400000000000000" pitchFamily="50" charset="-128"/>
                        </a:rPr>
                        <a:t>2/3</a:t>
                      </a:r>
                      <a:r>
                        <a:rPr kumimoji="1" lang="ja-JP" altLang="en-US" sz="800" b="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800" b="0" dirty="0">
                          <a:solidFill>
                            <a:schemeClr val="tx1">
                              <a:lumMod val="75000"/>
                              <a:lumOff val="25000"/>
                            </a:schemeClr>
                          </a:solidFill>
                          <a:latin typeface="BIZ UDPゴシック" panose="020B0400000000000000" pitchFamily="50" charset="-128"/>
                          <a:ea typeface="BIZ UDPゴシック" panose="020B0400000000000000" pitchFamily="50" charset="-128"/>
                        </a:rPr>
                        <a:t>20</a:t>
                      </a:r>
                      <a:r>
                        <a:rPr kumimoji="1" lang="ja-JP" altLang="en-US" sz="800" b="0" dirty="0">
                          <a:solidFill>
                            <a:schemeClr val="tx1">
                              <a:lumMod val="75000"/>
                              <a:lumOff val="25000"/>
                            </a:schemeClr>
                          </a:solidFill>
                          <a:latin typeface="BIZ UDPゴシック" panose="020B0400000000000000" pitchFamily="50" charset="-128"/>
                          <a:ea typeface="BIZ UDPゴシック" panose="020B0400000000000000" pitchFamily="50" charset="-128"/>
                        </a:rPr>
                        <a:t>万円まで）が補助金として支給されるため、</a:t>
                      </a:r>
                      <a:endParaRPr kumimoji="1" lang="en-US" altLang="ja-JP" sz="8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0" indent="0" algn="ctr">
                        <a:buFont typeface="HGSｺﾞｼｯｸM" panose="020B0600000000000000" pitchFamily="50" charset="-128"/>
                        <a:buNone/>
                      </a:pPr>
                      <a:r>
                        <a:rPr kumimoji="1" lang="ja-JP" altLang="en-US" sz="800" b="0" dirty="0">
                          <a:solidFill>
                            <a:schemeClr val="tx1">
                              <a:lumMod val="75000"/>
                              <a:lumOff val="25000"/>
                            </a:schemeClr>
                          </a:solidFill>
                          <a:latin typeface="BIZ UDPゴシック" panose="020B0400000000000000" pitchFamily="50" charset="-128"/>
                          <a:ea typeface="BIZ UDPゴシック" panose="020B0400000000000000" pitchFamily="50" charset="-128"/>
                        </a:rPr>
                        <a:t>お支払いいただくのは実質</a:t>
                      </a:r>
                      <a:r>
                        <a:rPr kumimoji="1"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10</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万円（税込）</a:t>
                      </a:r>
                      <a:r>
                        <a:rPr kumimoji="1" lang="ja-JP" altLang="en-US" sz="800" b="0" dirty="0">
                          <a:solidFill>
                            <a:schemeClr val="tx1">
                              <a:lumMod val="75000"/>
                              <a:lumOff val="25000"/>
                            </a:schemeClr>
                          </a:solidFill>
                          <a:latin typeface="BIZ UDPゴシック" panose="020B0400000000000000" pitchFamily="50" charset="-128"/>
                          <a:ea typeface="BIZ UDPゴシック" panose="020B0400000000000000" pitchFamily="50" charset="-128"/>
                        </a:rPr>
                        <a:t>となります。</a:t>
                      </a:r>
                      <a:endParaRPr kumimoji="1" lang="en-US" altLang="ja-JP" sz="8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41" name="正方形/長方形 40"/>
          <p:cNvSpPr/>
          <p:nvPr/>
        </p:nvSpPr>
        <p:spPr>
          <a:xfrm>
            <a:off x="122693" y="9209980"/>
            <a:ext cx="6618675" cy="523220"/>
          </a:xfrm>
          <a:prstGeom prst="rect">
            <a:avLst/>
          </a:prstGeom>
        </p:spPr>
        <p:txBody>
          <a:bodyPr wrap="square">
            <a:spAutoFit/>
          </a:bodyPr>
          <a:lstStyle/>
          <a:p>
            <a:pPr algn="ctr"/>
            <a:r>
              <a:rPr lang="ja-JP" altLang="en-US" sz="14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＜お申込みはこちらまで　</a:t>
            </a:r>
            <a:r>
              <a:rPr lang="en-US" altLang="ja-JP" sz="14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info@fujiwaraoffice.net</a:t>
            </a:r>
            <a:r>
              <a:rPr lang="ja-JP" altLang="en-US" sz="14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a:t>
            </a:r>
            <a:endParaRPr lang="en-US" altLang="ja-JP" sz="1400" b="1" dirty="0">
              <a:ln w="10541" cmpd="sng">
                <a:noFill/>
                <a:prstDash val="solid"/>
              </a:ln>
              <a:solidFill>
                <a:srgbClr val="0099CC"/>
              </a:solidFill>
              <a:latin typeface="BIZ UDPゴシック" panose="020B0400000000000000" pitchFamily="50" charset="-128"/>
              <a:ea typeface="BIZ UDPゴシック" panose="020B0400000000000000" pitchFamily="50" charset="-128"/>
            </a:endParaRPr>
          </a:p>
          <a:p>
            <a:pPr algn="ctr"/>
            <a:r>
              <a:rPr lang="ja-JP" altLang="en-US" sz="14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藤原淳税理士事務所　</a:t>
            </a:r>
            <a:r>
              <a:rPr lang="en-US" altLang="ja-JP" sz="9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TEL</a:t>
            </a:r>
            <a:r>
              <a:rPr lang="ja-JP" altLang="en-US" sz="9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a:t>
            </a:r>
            <a:r>
              <a:rPr lang="en-US" altLang="ja-JP" sz="9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050-3580-3553</a:t>
            </a:r>
            <a:r>
              <a:rPr lang="ja-JP" altLang="en-US" sz="9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　〒</a:t>
            </a:r>
            <a:r>
              <a:rPr lang="en-US" altLang="ja-JP" sz="9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254-0811</a:t>
            </a:r>
            <a:r>
              <a:rPr lang="ja-JP" altLang="en-US" sz="9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　神奈川県平塚市八重咲町</a:t>
            </a:r>
            <a:r>
              <a:rPr lang="en-US" altLang="ja-JP" sz="9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23</a:t>
            </a:r>
            <a:r>
              <a:rPr lang="ja-JP" altLang="en-US" sz="9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番</a:t>
            </a:r>
            <a:r>
              <a:rPr lang="en-US" altLang="ja-JP" sz="9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14</a:t>
            </a:r>
            <a:r>
              <a:rPr lang="ja-JP" altLang="en-US" sz="9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a:t>
            </a:r>
            <a:r>
              <a:rPr lang="en-US" altLang="ja-JP" sz="9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104</a:t>
            </a:r>
            <a:r>
              <a:rPr lang="ja-JP" altLang="en-US" sz="900" b="1" dirty="0">
                <a:ln w="10541" cmpd="sng">
                  <a:noFill/>
                  <a:prstDash val="solid"/>
                </a:ln>
                <a:solidFill>
                  <a:srgbClr val="0099CC"/>
                </a:solidFill>
                <a:latin typeface="BIZ UDPゴシック" panose="020B0400000000000000" pitchFamily="50" charset="-128"/>
                <a:ea typeface="BIZ UDPゴシック" panose="020B0400000000000000" pitchFamily="50" charset="-128"/>
              </a:rPr>
              <a:t>号</a:t>
            </a:r>
          </a:p>
        </p:txBody>
      </p:sp>
      <p:grpSp>
        <p:nvGrpSpPr>
          <p:cNvPr id="44" name="グループ化 43"/>
          <p:cNvGrpSpPr/>
          <p:nvPr/>
        </p:nvGrpSpPr>
        <p:grpSpPr>
          <a:xfrm>
            <a:off x="548680" y="4294113"/>
            <a:ext cx="5206088" cy="723275"/>
            <a:chOff x="826168" y="5253732"/>
            <a:chExt cx="5206088" cy="723275"/>
          </a:xfrm>
        </p:grpSpPr>
        <p:sp>
          <p:nvSpPr>
            <p:cNvPr id="42" name="テキスト ボックス 41"/>
            <p:cNvSpPr txBox="1"/>
            <p:nvPr/>
          </p:nvSpPr>
          <p:spPr>
            <a:xfrm>
              <a:off x="826168" y="5253732"/>
              <a:ext cx="1944175" cy="723275"/>
            </a:xfrm>
            <a:prstGeom prst="rect">
              <a:avLst/>
            </a:prstGeom>
            <a:noFill/>
          </p:spPr>
          <p:txBody>
            <a:bodyPr wrap="square" rtlCol="0">
              <a:spAutoFit/>
            </a:bodyPr>
            <a:lstStyle/>
            <a:p>
              <a:pPr marL="171450" indent="-171450">
                <a:spcAft>
                  <a:spcPts val="200"/>
                </a:spcAft>
                <a:buClr>
                  <a:srgbClr val="0099CC"/>
                </a:buClr>
                <a:buFont typeface="Wingdings" panose="05000000000000000000" pitchFamily="2" charset="2"/>
                <a:buChar char="l"/>
              </a:pPr>
              <a:r>
                <a:rPr kumimoji="1"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ビジネスモデル</a:t>
              </a: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俯瞰図</a:t>
              </a:r>
              <a:endParaRPr kumimoji="1"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71450" indent="-171450">
                <a:spcAft>
                  <a:spcPts val="200"/>
                </a:spcAft>
                <a:buClr>
                  <a:srgbClr val="0099CC"/>
                </a:buClr>
                <a:buFont typeface="Wingdings" panose="05000000000000000000" pitchFamily="2" charset="2"/>
                <a:buChar char="l"/>
              </a:pP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資金実績・計画表</a:t>
              </a:r>
              <a:endParaRPr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71450" indent="-171450">
                <a:spcAft>
                  <a:spcPts val="200"/>
                </a:spcAft>
                <a:buClr>
                  <a:srgbClr val="0099CC"/>
                </a:buClr>
                <a:buFont typeface="Wingdings" panose="05000000000000000000" pitchFamily="2" charset="2"/>
                <a:buChar char="l"/>
              </a:pP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アクションプラン</a:t>
              </a:r>
              <a:endParaRPr kumimoji="1"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71450" indent="-171450">
                <a:spcAft>
                  <a:spcPts val="200"/>
                </a:spcAft>
                <a:buClr>
                  <a:srgbClr val="0099CC"/>
                </a:buClr>
                <a:buFont typeface="Wingdings" panose="05000000000000000000" pitchFamily="2" charset="2"/>
                <a:buChar char="l"/>
              </a:pP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数値計画（損益計画）</a:t>
              </a:r>
            </a:p>
          </p:txBody>
        </p:sp>
        <p:sp>
          <p:nvSpPr>
            <p:cNvPr id="43" name="テキスト ボックス 42"/>
            <p:cNvSpPr txBox="1"/>
            <p:nvPr/>
          </p:nvSpPr>
          <p:spPr>
            <a:xfrm>
              <a:off x="2182638" y="5253732"/>
              <a:ext cx="3849618" cy="723275"/>
            </a:xfrm>
            <a:prstGeom prst="rect">
              <a:avLst/>
            </a:prstGeom>
            <a:noFill/>
          </p:spPr>
          <p:txBody>
            <a:bodyPr wrap="square" rtlCol="0">
              <a:spAutoFit/>
            </a:bodyPr>
            <a:lstStyle/>
            <a:p>
              <a:pPr>
                <a:spcAft>
                  <a:spcPts val="200"/>
                </a:spcAft>
                <a:buClr>
                  <a:srgbClr val="0099CC"/>
                </a:buClr>
              </a:pP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～「事業を俯瞰」し、収益の仕組み、商流等を「見える化」～</a:t>
              </a:r>
              <a:endParaRPr kumimoji="1"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spcAft>
                  <a:spcPts val="200"/>
                </a:spcAft>
                <a:buClr>
                  <a:srgbClr val="0099CC"/>
                </a:buClr>
              </a:pP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 過去の資金繰り実績を分析し、将来の資金計画を作成 ～</a:t>
              </a:r>
              <a:endParaRPr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spcAft>
                  <a:spcPts val="200"/>
                </a:spcAft>
                <a:buClr>
                  <a:srgbClr val="0099CC"/>
                </a:buClr>
              </a:pP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～「見える化」された課題を行動計画に落とし込み ～</a:t>
              </a:r>
              <a:endParaRPr kumimoji="1"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spcAft>
                  <a:spcPts val="200"/>
                </a:spcAft>
                <a:buClr>
                  <a:srgbClr val="0099CC"/>
                </a:buClr>
              </a:pP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 アクションプランの改善効果を数値化し、計画を設定 ～</a:t>
              </a:r>
            </a:p>
          </p:txBody>
        </p:sp>
      </p:grpSp>
      <p:grpSp>
        <p:nvGrpSpPr>
          <p:cNvPr id="45" name="グループ化 44"/>
          <p:cNvGrpSpPr/>
          <p:nvPr/>
        </p:nvGrpSpPr>
        <p:grpSpPr>
          <a:xfrm>
            <a:off x="5095476" y="4146749"/>
            <a:ext cx="1522643" cy="850320"/>
            <a:chOff x="4414576" y="3127309"/>
            <a:chExt cx="2182774" cy="1218970"/>
          </a:xfrm>
        </p:grpSpPr>
        <p:pic>
          <p:nvPicPr>
            <p:cNvPr id="46"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422" t="18876" r="22136" b="12682"/>
            <a:stretch/>
          </p:blipFill>
          <p:spPr bwMode="auto">
            <a:xfrm>
              <a:off x="5259537" y="3127309"/>
              <a:ext cx="1337813" cy="979233"/>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7"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451" t="15887" r="17409" b="4865"/>
            <a:stretch/>
          </p:blipFill>
          <p:spPr bwMode="auto">
            <a:xfrm>
              <a:off x="4857665" y="3253687"/>
              <a:ext cx="1307639" cy="979233"/>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8"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926" t="17171" r="17969" b="5617"/>
            <a:stretch/>
          </p:blipFill>
          <p:spPr bwMode="auto">
            <a:xfrm>
              <a:off x="4414576" y="3368824"/>
              <a:ext cx="1318680" cy="977455"/>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grpSp>
      <p:sp>
        <p:nvSpPr>
          <p:cNvPr id="49" name="テキスト ボックス 48"/>
          <p:cNvSpPr txBox="1"/>
          <p:nvPr/>
        </p:nvSpPr>
        <p:spPr>
          <a:xfrm>
            <a:off x="724634" y="5164270"/>
            <a:ext cx="400110" cy="985205"/>
          </a:xfrm>
          <a:prstGeom prst="rect">
            <a:avLst/>
          </a:prstGeom>
          <a:noFill/>
        </p:spPr>
        <p:txBody>
          <a:bodyPr vert="eaVert" wrap="none" rtlCol="0">
            <a:spAutoFit/>
          </a:bodyPr>
          <a:lstStyle/>
          <a:p>
            <a:pPr algn="ctr"/>
            <a:r>
              <a:rPr lang="ja-JP" altLang="en-US" sz="1400" b="1" dirty="0">
                <a:solidFill>
                  <a:srgbClr val="0099CC"/>
                </a:solidFill>
                <a:latin typeface="BIZ UDPゴシック" panose="020B0400000000000000" pitchFamily="50" charset="-128"/>
                <a:ea typeface="BIZ UDPゴシック" panose="020B0400000000000000" pitchFamily="50" charset="-128"/>
              </a:rPr>
              <a:t>申請の流れ</a:t>
            </a:r>
            <a:endParaRPr lang="en-US" altLang="ja-JP" sz="1400" b="1" dirty="0">
              <a:solidFill>
                <a:srgbClr val="0099CC"/>
              </a:solidFill>
              <a:latin typeface="BIZ UDPゴシック" panose="020B0400000000000000" pitchFamily="50" charset="-128"/>
              <a:ea typeface="BIZ UDPゴシック" panose="020B0400000000000000" pitchFamily="50" charset="-128"/>
            </a:endParaRPr>
          </a:p>
        </p:txBody>
      </p:sp>
      <p:sp>
        <p:nvSpPr>
          <p:cNvPr id="50" name="テキスト ボックス 49"/>
          <p:cNvSpPr txBox="1"/>
          <p:nvPr/>
        </p:nvSpPr>
        <p:spPr>
          <a:xfrm>
            <a:off x="2541186" y="2106412"/>
            <a:ext cx="1766830" cy="307777"/>
          </a:xfrm>
          <a:prstGeom prst="rect">
            <a:avLst/>
          </a:prstGeom>
          <a:noFill/>
        </p:spPr>
        <p:txBody>
          <a:bodyPr wrap="none" rtlCol="0">
            <a:spAutoFit/>
          </a:bodyPr>
          <a:lstStyle/>
          <a:p>
            <a:pPr algn="ct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こんな人におすすめ</a:t>
            </a:r>
            <a:endParaRPr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cxnSp>
        <p:nvCxnSpPr>
          <p:cNvPr id="51" name="直線コネクタ 50"/>
          <p:cNvCxnSpPr/>
          <p:nvPr/>
        </p:nvCxnSpPr>
        <p:spPr>
          <a:xfrm>
            <a:off x="1788056" y="2466452"/>
            <a:ext cx="3273091" cy="0"/>
          </a:xfrm>
          <a:prstGeom prst="line">
            <a:avLst/>
          </a:prstGeom>
          <a:ln>
            <a:solidFill>
              <a:srgbClr val="0099CC"/>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739494" y="2519733"/>
            <a:ext cx="5785850" cy="923330"/>
          </a:xfrm>
          <a:prstGeom prst="rect">
            <a:avLst/>
          </a:prstGeom>
          <a:noFill/>
        </p:spPr>
        <p:txBody>
          <a:bodyPr wrap="square" rtlCol="0">
            <a:spAutoFit/>
          </a:bodyPr>
          <a:lstStyle/>
          <a:p>
            <a:pPr marL="228600" indent="-228600">
              <a:lnSpc>
                <a:spcPct val="150000"/>
              </a:lnSpc>
              <a:buFont typeface="Wingdings" panose="05000000000000000000" pitchFamily="2" charset="2"/>
              <a:buChar char="ü"/>
            </a:pPr>
            <a:r>
              <a:rPr lang="ja-JP" altLang="en-US" sz="900" dirty="0">
                <a:solidFill>
                  <a:schemeClr val="tx1">
                    <a:lumMod val="75000"/>
                    <a:lumOff val="25000"/>
                  </a:schemeClr>
                </a:solidFill>
                <a:latin typeface="BIZ UDゴシック" panose="020B0400000000000000" pitchFamily="49" charset="-128"/>
                <a:ea typeface="BIZ UDゴシック" panose="020B0400000000000000" pitchFamily="49" charset="-128"/>
              </a:rPr>
              <a:t>ここのところ、コロナの影響などで</a:t>
            </a:r>
            <a:r>
              <a:rPr lang="ja-JP" altLang="en-US" sz="900" b="1" dirty="0">
                <a:solidFill>
                  <a:srgbClr val="FF6600"/>
                </a:solidFill>
                <a:latin typeface="BIZ UDゴシック" panose="020B0400000000000000" pitchFamily="49" charset="-128"/>
                <a:ea typeface="BIZ UDゴシック" panose="020B0400000000000000" pitchFamily="49" charset="-128"/>
              </a:rPr>
              <a:t>資金繰りが不安定</a:t>
            </a:r>
            <a:r>
              <a:rPr lang="ja-JP" altLang="en-US" sz="900" dirty="0">
                <a:solidFill>
                  <a:schemeClr val="tx1">
                    <a:lumMod val="75000"/>
                    <a:lumOff val="25000"/>
                  </a:schemeClr>
                </a:solidFill>
                <a:latin typeface="BIZ UDゴシック" panose="020B0400000000000000" pitchFamily="49" charset="-128"/>
                <a:ea typeface="BIZ UDゴシック" panose="020B0400000000000000" pitchFamily="49" charset="-128"/>
              </a:rPr>
              <a:t>になっている。</a:t>
            </a:r>
            <a:endParaRPr lang="en-US" altLang="ja-JP" sz="900" dirty="0">
              <a:solidFill>
                <a:schemeClr val="tx1">
                  <a:lumMod val="75000"/>
                  <a:lumOff val="25000"/>
                </a:schemeClr>
              </a:solidFill>
              <a:latin typeface="BIZ UDゴシック" panose="020B0400000000000000" pitchFamily="49" charset="-128"/>
              <a:ea typeface="BIZ UDゴシック" panose="020B0400000000000000" pitchFamily="49" charset="-128"/>
            </a:endParaRPr>
          </a:p>
          <a:p>
            <a:pPr marL="228600" indent="-228600">
              <a:lnSpc>
                <a:spcPct val="150000"/>
              </a:lnSpc>
              <a:buFont typeface="Wingdings" panose="05000000000000000000" pitchFamily="2" charset="2"/>
              <a:buChar char="ü"/>
            </a:pPr>
            <a:r>
              <a:rPr lang="ja-JP" altLang="en-US" sz="900" dirty="0">
                <a:solidFill>
                  <a:schemeClr val="tx1">
                    <a:lumMod val="75000"/>
                    <a:lumOff val="25000"/>
                  </a:schemeClr>
                </a:solidFill>
                <a:latin typeface="BIZ UDゴシック" panose="020B0400000000000000" pitchFamily="49" charset="-128"/>
                <a:ea typeface="BIZ UDゴシック" panose="020B0400000000000000" pitchFamily="49" charset="-128"/>
              </a:rPr>
              <a:t>コロナなどの影響で</a:t>
            </a:r>
            <a:r>
              <a:rPr lang="ja-JP" altLang="en-US" sz="900" b="1" dirty="0">
                <a:solidFill>
                  <a:srgbClr val="FF6600"/>
                </a:solidFill>
                <a:latin typeface="BIZ UDゴシック" panose="020B0400000000000000" pitchFamily="49" charset="-128"/>
                <a:ea typeface="BIZ UDゴシック" panose="020B0400000000000000" pitchFamily="49" charset="-128"/>
              </a:rPr>
              <a:t>売上が減少し、先行きが分からず不安</a:t>
            </a:r>
            <a:r>
              <a:rPr lang="ja-JP" altLang="en-US" sz="900" dirty="0">
                <a:solidFill>
                  <a:schemeClr val="tx1">
                    <a:lumMod val="75000"/>
                    <a:lumOff val="25000"/>
                  </a:schemeClr>
                </a:solidFill>
                <a:latin typeface="BIZ UDゴシック" panose="020B0400000000000000" pitchFamily="49" charset="-128"/>
                <a:ea typeface="BIZ UDゴシック" panose="020B0400000000000000" pitchFamily="49" charset="-128"/>
              </a:rPr>
              <a:t>だ。</a:t>
            </a:r>
          </a:p>
          <a:p>
            <a:pPr marL="228600" indent="-228600">
              <a:lnSpc>
                <a:spcPct val="150000"/>
              </a:lnSpc>
              <a:buFont typeface="Wingdings" panose="05000000000000000000" pitchFamily="2" charset="2"/>
              <a:buChar char="ü"/>
            </a:pPr>
            <a:r>
              <a:rPr lang="ja-JP" altLang="en-US" sz="900" dirty="0">
                <a:solidFill>
                  <a:schemeClr val="tx1">
                    <a:lumMod val="75000"/>
                    <a:lumOff val="25000"/>
                  </a:schemeClr>
                </a:solidFill>
                <a:latin typeface="BIZ UDゴシック" panose="020B0400000000000000" pitchFamily="49" charset="-128"/>
                <a:ea typeface="BIZ UDゴシック" panose="020B0400000000000000" pitchFamily="49" charset="-128"/>
              </a:rPr>
              <a:t>自社の状況を客観的に把握し、今後の取組事項を</a:t>
            </a:r>
            <a:r>
              <a:rPr lang="ja-JP" altLang="en-US" sz="900" b="1" dirty="0">
                <a:solidFill>
                  <a:srgbClr val="FF6600"/>
                </a:solidFill>
                <a:latin typeface="BIZ UDゴシック" panose="020B0400000000000000" pitchFamily="49" charset="-128"/>
                <a:ea typeface="BIZ UDゴシック" panose="020B0400000000000000" pitchFamily="49" charset="-128"/>
              </a:rPr>
              <a:t>整理したい</a:t>
            </a:r>
            <a:r>
              <a:rPr lang="ja-JP" altLang="en-US" sz="900" dirty="0">
                <a:solidFill>
                  <a:schemeClr val="tx1">
                    <a:lumMod val="75000"/>
                    <a:lumOff val="25000"/>
                  </a:schemeClr>
                </a:solidFill>
                <a:latin typeface="BIZ UDゴシック" panose="020B0400000000000000" pitchFamily="49" charset="-128"/>
                <a:ea typeface="BIZ UDゴシック" panose="020B0400000000000000" pitchFamily="49" charset="-128"/>
              </a:rPr>
              <a:t>。</a:t>
            </a:r>
          </a:p>
          <a:p>
            <a:pPr marL="228600" indent="-228600">
              <a:lnSpc>
                <a:spcPct val="150000"/>
              </a:lnSpc>
              <a:buFont typeface="Wingdings" panose="05000000000000000000" pitchFamily="2" charset="2"/>
              <a:buChar char="ü"/>
            </a:pPr>
            <a:r>
              <a:rPr lang="ja-JP" altLang="en-US" sz="900" dirty="0">
                <a:solidFill>
                  <a:schemeClr val="tx1">
                    <a:lumMod val="75000"/>
                    <a:lumOff val="25000"/>
                  </a:schemeClr>
                </a:solidFill>
                <a:latin typeface="BIZ UDゴシック" panose="020B0400000000000000" pitchFamily="49" charset="-128"/>
                <a:ea typeface="BIZ UDゴシック" panose="020B0400000000000000" pitchFamily="49" charset="-128"/>
              </a:rPr>
              <a:t>初めてお願いする専門家に、いきなり高額の費用は払えないので、まずは１度</a:t>
            </a:r>
            <a:r>
              <a:rPr lang="ja-JP" altLang="en-US" sz="900" b="1" dirty="0">
                <a:solidFill>
                  <a:srgbClr val="FF6600"/>
                </a:solidFill>
                <a:latin typeface="BIZ UDゴシック" panose="020B0400000000000000" pitchFamily="49" charset="-128"/>
                <a:ea typeface="BIZ UDゴシック" panose="020B0400000000000000" pitchFamily="49" charset="-128"/>
              </a:rPr>
              <a:t>お試しで計画を作りたい</a:t>
            </a:r>
            <a:r>
              <a:rPr lang="ja-JP" altLang="en-US" sz="900" dirty="0">
                <a:solidFill>
                  <a:schemeClr val="tx1">
                    <a:lumMod val="75000"/>
                    <a:lumOff val="25000"/>
                  </a:schemeClr>
                </a:solidFill>
                <a:latin typeface="BIZ UDゴシック" panose="020B0400000000000000" pitchFamily="49" charset="-128"/>
                <a:ea typeface="BIZ UDゴシック" panose="020B0400000000000000" pitchFamily="49" charset="-128"/>
              </a:rPr>
              <a:t>。</a:t>
            </a:r>
          </a:p>
        </p:txBody>
      </p:sp>
      <p:sp>
        <p:nvSpPr>
          <p:cNvPr id="53" name="テキスト ボックス 52"/>
          <p:cNvSpPr txBox="1"/>
          <p:nvPr/>
        </p:nvSpPr>
        <p:spPr>
          <a:xfrm>
            <a:off x="454377" y="3446447"/>
            <a:ext cx="5949244" cy="300082"/>
          </a:xfrm>
          <a:prstGeom prst="rect">
            <a:avLst/>
          </a:prstGeom>
          <a:solidFill>
            <a:schemeClr val="accent5">
              <a:lumMod val="20000"/>
              <a:lumOff val="80000"/>
            </a:schemeClr>
          </a:solidFill>
        </p:spPr>
        <p:txBody>
          <a:bodyPr wrap="none" rtlCol="0" anchor="ctr">
            <a:spAutoFit/>
          </a:bodyPr>
          <a:lstStyle/>
          <a:p>
            <a:pPr lvl="0" algn="ctr">
              <a:lnSpc>
                <a:spcPct val="150000"/>
              </a:lnSpc>
            </a:pPr>
            <a:r>
              <a:rPr lang="ja-JP" altLang="en-US" sz="900" dirty="0">
                <a:solidFill>
                  <a:prstClr val="black">
                    <a:lumMod val="75000"/>
                    <a:lumOff val="25000"/>
                  </a:prstClr>
                </a:solidFill>
                <a:latin typeface="BIZ UDゴシック" panose="020B0400000000000000" pitchFamily="49" charset="-128"/>
                <a:ea typeface="BIZ UDゴシック" panose="020B0400000000000000" pitchFamily="49" charset="-128"/>
              </a:rPr>
              <a:t>経営の </a:t>
            </a:r>
            <a:r>
              <a:rPr lang="ja-JP" altLang="en-US" sz="900" b="1" dirty="0">
                <a:solidFill>
                  <a:srgbClr val="0099CC"/>
                </a:solidFill>
                <a:latin typeface="BIZ UDゴシック" panose="020B0400000000000000" pitchFamily="49" charset="-128"/>
                <a:ea typeface="BIZ UDゴシック" panose="020B0400000000000000" pitchFamily="49" charset="-128"/>
              </a:rPr>
              <a:t>健康診断</a:t>
            </a:r>
            <a:r>
              <a:rPr lang="ja-JP" altLang="en-US" sz="900" dirty="0">
                <a:solidFill>
                  <a:prstClr val="black">
                    <a:lumMod val="75000"/>
                    <a:lumOff val="25000"/>
                  </a:prstClr>
                </a:solidFill>
                <a:latin typeface="BIZ UDゴシック" panose="020B0400000000000000" pitchFamily="49" charset="-128"/>
                <a:ea typeface="BIZ UDゴシック" panose="020B0400000000000000" pitchFamily="49" charset="-128"/>
              </a:rPr>
              <a:t> と考え、気をつける点を知り、改善したい習慣等の見直しに役立てます。</a:t>
            </a:r>
          </a:p>
        </p:txBody>
      </p:sp>
      <p:sp>
        <p:nvSpPr>
          <p:cNvPr id="54" name="角丸四角形吹き出し 53"/>
          <p:cNvSpPr/>
          <p:nvPr/>
        </p:nvSpPr>
        <p:spPr>
          <a:xfrm>
            <a:off x="-1971600" y="8985448"/>
            <a:ext cx="1224136" cy="1008112"/>
          </a:xfrm>
          <a:prstGeom prst="wedgeRoundRectCallout">
            <a:avLst>
              <a:gd name="adj1" fmla="val 98061"/>
              <a:gd name="adj2" fmla="val -4772"/>
              <a:gd name="adj3" fmla="val 16667"/>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bg1"/>
                </a:solidFill>
                <a:latin typeface="BIZ UDPゴシック" panose="020B0400000000000000" pitchFamily="50" charset="-128"/>
                <a:ea typeface="BIZ UDPゴシック" panose="020B0400000000000000" pitchFamily="50" charset="-128"/>
              </a:rPr>
              <a:t>事務所名を</a:t>
            </a:r>
            <a:r>
              <a:rPr lang="ja-JP" altLang="en-US" sz="1050" dirty="0">
                <a:solidFill>
                  <a:schemeClr val="bg1"/>
                </a:solidFill>
                <a:latin typeface="BIZ UDPゴシック" panose="020B0400000000000000" pitchFamily="50" charset="-128"/>
                <a:ea typeface="BIZ UDPゴシック" panose="020B0400000000000000" pitchFamily="50" charset="-128"/>
              </a:rPr>
              <a:t>変更してください</a:t>
            </a:r>
            <a:endParaRPr lang="en-US" altLang="ja-JP" sz="1050" dirty="0">
              <a:solidFill>
                <a:schemeClr val="bg1"/>
              </a:solidFill>
              <a:latin typeface="BIZ UDPゴシック" panose="020B0400000000000000" pitchFamily="50" charset="-128"/>
              <a:ea typeface="BIZ UDPゴシック" panose="020B0400000000000000" pitchFamily="50" charset="-128"/>
            </a:endParaRPr>
          </a:p>
          <a:p>
            <a:pPr algn="ctr"/>
            <a:r>
              <a:rPr lang="en-US" altLang="ja-JP" sz="1050" dirty="0">
                <a:solidFill>
                  <a:schemeClr val="bg1"/>
                </a:solidFill>
                <a:latin typeface="BIZ UDPゴシック" panose="020B0400000000000000" pitchFamily="50" charset="-128"/>
                <a:ea typeface="BIZ UDPゴシック" panose="020B0400000000000000" pitchFamily="50" charset="-128"/>
              </a:rPr>
              <a:t>3</a:t>
            </a:r>
            <a:r>
              <a:rPr kumimoji="1" lang="en-US" altLang="ja-JP" sz="1050" dirty="0">
                <a:solidFill>
                  <a:schemeClr val="bg1"/>
                </a:solidFill>
                <a:latin typeface="BIZ UDPゴシック" panose="020B0400000000000000" pitchFamily="50" charset="-128"/>
                <a:ea typeface="BIZ UDPゴシック" panose="020B0400000000000000" pitchFamily="50" charset="-128"/>
              </a:rPr>
              <a:t>/3</a:t>
            </a:r>
            <a:endParaRPr kumimoji="1" lang="ja-JP" altLang="en-US" sz="1050" dirty="0">
              <a:solidFill>
                <a:schemeClr val="bg1"/>
              </a:solidFill>
              <a:latin typeface="BIZ UDPゴシック" panose="020B0400000000000000" pitchFamily="50" charset="-128"/>
              <a:ea typeface="BIZ UDPゴシック" panose="020B0400000000000000" pitchFamily="50" charset="-128"/>
            </a:endParaRPr>
          </a:p>
        </p:txBody>
      </p:sp>
      <p:sp>
        <p:nvSpPr>
          <p:cNvPr id="55" name="角丸四角形吹き出し 54"/>
          <p:cNvSpPr/>
          <p:nvPr/>
        </p:nvSpPr>
        <p:spPr>
          <a:xfrm>
            <a:off x="-2112015" y="6442342"/>
            <a:ext cx="1504967" cy="1341797"/>
          </a:xfrm>
          <a:prstGeom prst="wedgeRoundRectCallout">
            <a:avLst>
              <a:gd name="adj1" fmla="val 74314"/>
              <a:gd name="adj2" fmla="val -14426"/>
              <a:gd name="adj3" fmla="val 16667"/>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bg1"/>
                </a:solidFill>
                <a:latin typeface="BIZ UDPゴシック" panose="020B0400000000000000" pitchFamily="50" charset="-128"/>
                <a:ea typeface="BIZ UDPゴシック" panose="020B0400000000000000" pitchFamily="50" charset="-128"/>
              </a:rPr>
              <a:t>報酬は参考に記載しています</a:t>
            </a:r>
            <a:r>
              <a:rPr lang="ja-JP" altLang="en-US" sz="1050" b="1" dirty="0">
                <a:solidFill>
                  <a:schemeClr val="accent6">
                    <a:lumMod val="60000"/>
                    <a:lumOff val="40000"/>
                  </a:schemeClr>
                </a:solidFill>
                <a:latin typeface="BIZ UDPゴシック" panose="020B0400000000000000" pitchFamily="50" charset="-128"/>
                <a:ea typeface="BIZ UDPゴシック" panose="020B0400000000000000" pitchFamily="50" charset="-128"/>
              </a:rPr>
              <a:t>（通常枠・伴走支援（期中）なし）</a:t>
            </a:r>
            <a:endParaRPr lang="en-US" altLang="ja-JP" sz="1050" b="1" dirty="0">
              <a:solidFill>
                <a:schemeClr val="accent6">
                  <a:lumMod val="60000"/>
                  <a:lumOff val="40000"/>
                </a:schemeClr>
              </a:solidFill>
              <a:latin typeface="BIZ UDPゴシック" panose="020B0400000000000000" pitchFamily="50" charset="-128"/>
              <a:ea typeface="BIZ UDPゴシック" panose="020B0400000000000000" pitchFamily="50" charset="-128"/>
            </a:endParaRPr>
          </a:p>
          <a:p>
            <a:pPr algn="ctr"/>
            <a:r>
              <a:rPr kumimoji="1" lang="ja-JP" altLang="en-US" sz="1050" dirty="0">
                <a:solidFill>
                  <a:schemeClr val="bg1"/>
                </a:solidFill>
                <a:latin typeface="BIZ UDPゴシック" panose="020B0400000000000000" pitchFamily="50" charset="-128"/>
                <a:ea typeface="BIZ UDPゴシック" panose="020B0400000000000000" pitchFamily="50" charset="-128"/>
              </a:rPr>
              <a:t>事務所内で確認の上ご利用ください</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8732791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22753</TotalTime>
  <Words>596</Words>
  <Application>Microsoft Office PowerPoint</Application>
  <PresentationFormat>A4 210 x 297 mm</PresentationFormat>
  <Paragraphs>68</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BIZ UDPゴシック</vt:lpstr>
      <vt:lpstr>BIZ UDゴシック</vt:lpstr>
      <vt:lpstr>HGPｺﾞｼｯｸM</vt:lpstr>
      <vt:lpstr>HGSｺﾞｼｯｸM</vt:lpstr>
      <vt:lpstr>メイリオ</vt:lpstr>
      <vt:lpstr>Arial</vt:lpstr>
      <vt:lpstr>Calibri</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Fujimoto Hidetoshi</dc:creator>
  <cp:lastModifiedBy>藤原 淳</cp:lastModifiedBy>
  <cp:revision>1080</cp:revision>
  <cp:lastPrinted>2017-01-04T04:53:08Z</cp:lastPrinted>
  <dcterms:created xsi:type="dcterms:W3CDTF">2013-10-09T03:14:53Z</dcterms:created>
  <dcterms:modified xsi:type="dcterms:W3CDTF">2023-05-19T02:29:21Z</dcterms:modified>
</cp:coreProperties>
</file>